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7" r:id="rId3"/>
    <p:sldMasterId id="2147483669" r:id="rId4"/>
  </p:sldMasterIdLst>
  <p:notesMasterIdLst>
    <p:notesMasterId r:id="rId6"/>
  </p:notesMasterIdLst>
  <p:sldIdLst>
    <p:sldId id="256" r:id="rId5"/>
    <p:sldId id="257" r:id="rId7"/>
    <p:sldId id="258" r:id="rId8"/>
    <p:sldId id="302" r:id="rId9"/>
    <p:sldId id="260" r:id="rId10"/>
    <p:sldId id="333" r:id="rId11"/>
    <p:sldId id="341" r:id="rId12"/>
    <p:sldId id="322" r:id="rId13"/>
    <p:sldId id="261" r:id="rId14"/>
    <p:sldId id="323" r:id="rId15"/>
    <p:sldId id="288" r:id="rId16"/>
    <p:sldId id="285" r:id="rId17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007E5D"/>
    <a:srgbClr val="0092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6314" autoAdjust="0"/>
  </p:normalViewPr>
  <p:slideViewPr>
    <p:cSldViewPr>
      <p:cViewPr varScale="1">
        <p:scale>
          <a:sx n="145" d="100"/>
          <a:sy n="145" d="100"/>
        </p:scale>
        <p:origin x="606" y="120"/>
      </p:cViewPr>
      <p:guideLst>
        <p:guide orient="horz" pos="1569"/>
        <p:guide pos="29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fld id="{C5B276FC-40CA-4FE8-B0AB-B83A8F9A0683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fld id="{BF37141F-B290-4B47-BA90-28DAE3B85FFD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F37141F-B290-4B47-BA90-28DAE3B85F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502412" y="1731661"/>
            <a:ext cx="8139178" cy="674375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4050" b="0" spc="600">
                <a:effectLst/>
                <a:latin typeface="+mn-ea"/>
                <a:ea typeface="+mn-ea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502444" y="2674144"/>
            <a:ext cx="8139113" cy="601028"/>
          </a:xfrm>
        </p:spPr>
        <p:txBody>
          <a:bodyPr lIns="101600" tIns="38100" rIns="76200" bIns="38100" anchor="ctr" anchorCtr="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1800" u="none" strike="noStrike" kern="1200" cap="none" spc="200" normalizeH="0" baseline="0">
                <a:solidFill>
                  <a:schemeClr val="tx1"/>
                </a:solidFill>
                <a:uFillTx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>
                <a:ea typeface="微软雅黑" panose="020B0503020204020204" pitchFamily="34" charset="-122"/>
              </a:defRPr>
            </a:lvl1pPr>
            <a:lvl2pPr>
              <a:defRPr sz="2800">
                <a:ea typeface="微软雅黑" panose="020B0503020204020204" pitchFamily="34" charset="-122"/>
              </a:defRPr>
            </a:lvl2pPr>
            <a:lvl3pPr>
              <a:defRPr sz="2400">
                <a:ea typeface="微软雅黑" panose="020B0503020204020204" pitchFamily="34" charset="-122"/>
              </a:defRPr>
            </a:lvl3pPr>
            <a:lvl4pPr>
              <a:defRPr sz="2000">
                <a:ea typeface="微软雅黑" panose="020B0503020204020204" pitchFamily="34" charset="-122"/>
              </a:defRPr>
            </a:lvl4pPr>
            <a:lvl5pPr>
              <a:defRPr sz="2000">
                <a:ea typeface="微软雅黑" panose="020B0503020204020204" pitchFamily="34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ea typeface="微软雅黑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正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02412" y="435919"/>
            <a:ext cx="8139178" cy="486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idx="1" hasCustomPrompt="1"/>
          </p:nvPr>
        </p:nvSpPr>
        <p:spPr>
          <a:xfrm>
            <a:off x="502444" y="1131094"/>
            <a:ext cx="8139113" cy="3561874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>
                <a:ea typeface="微软雅黑" panose="020B0503020204020204" pitchFamily="34" charset="-122"/>
              </a:defRPr>
            </a:lvl1pPr>
            <a:lvl2pPr>
              <a:defRPr sz="2800">
                <a:ea typeface="微软雅黑" panose="020B0503020204020204" pitchFamily="34" charset="-122"/>
              </a:defRPr>
            </a:lvl2pPr>
            <a:lvl3pPr>
              <a:defRPr sz="2400">
                <a:ea typeface="微软雅黑" panose="020B0503020204020204" pitchFamily="34" charset="-122"/>
              </a:defRPr>
            </a:lvl3pPr>
            <a:lvl4pPr>
              <a:defRPr sz="2000">
                <a:ea typeface="微软雅黑" panose="020B0503020204020204" pitchFamily="34" charset="-122"/>
              </a:defRPr>
            </a:lvl4pPr>
            <a:lvl5pPr>
              <a:defRPr sz="2000">
                <a:ea typeface="微软雅黑" panose="020B0503020204020204" pitchFamily="34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ea typeface="微软雅黑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标题与图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630079" y="545783"/>
            <a:ext cx="2948940" cy="836295"/>
          </a:xfrm>
        </p:spPr>
        <p:txBody>
          <a:bodyPr anchor="ctr" anchorCtr="0"/>
          <a:lstStyle>
            <a:lvl1pPr>
              <a:defRPr sz="2400">
                <a:latin typeface="+mn-ea"/>
                <a:ea typeface="+mn-ea"/>
              </a:defRPr>
            </a:lvl1pPr>
          </a:lstStyle>
          <a:p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idx="1" hasCustomPrompt="1"/>
          </p:nvPr>
        </p:nvSpPr>
        <p:spPr>
          <a:xfrm>
            <a:off x="3853815" y="545783"/>
            <a:ext cx="4629150" cy="4052411"/>
          </a:xfrm>
        </p:spPr>
        <p:txBody>
          <a:bodyPr/>
          <a:lstStyle>
            <a:lvl1pPr>
              <a:defRPr sz="1800">
                <a:latin typeface="+mn-ea"/>
                <a:ea typeface="+mn-ea"/>
              </a:defRPr>
            </a:lvl1pPr>
            <a:lvl2pPr marL="342900" indent="0">
              <a:buNone/>
              <a:defRPr sz="1800">
                <a:latin typeface="+mn-ea"/>
                <a:ea typeface="+mn-ea"/>
              </a:defRPr>
            </a:lvl2pPr>
            <a:lvl3pPr>
              <a:defRPr sz="1800">
                <a:latin typeface="+mn-ea"/>
                <a:ea typeface="+mn-ea"/>
              </a:defRPr>
            </a:lvl3pPr>
            <a:lvl4pPr>
              <a:defRPr sz="1800">
                <a:latin typeface="+mn-ea"/>
                <a:ea typeface="+mn-ea"/>
              </a:defRPr>
            </a:lvl4pPr>
            <a:lvl5pPr>
              <a:defRPr sz="1800">
                <a:latin typeface="+mn-ea"/>
                <a:ea typeface="+mn-ea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单击此处编辑正文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half" idx="2" hasCustomPrompt="1"/>
          </p:nvPr>
        </p:nvSpPr>
        <p:spPr>
          <a:xfrm>
            <a:off x="630079" y="1679734"/>
            <a:ext cx="2948940" cy="2918936"/>
          </a:xfrm>
        </p:spPr>
        <p:txBody>
          <a:bodyPr/>
          <a:lstStyle>
            <a:lvl1pPr marL="257175" indent="-257175">
              <a:buFont typeface="Arial" panose="020B0604020202020204" pitchFamily="34" charset="0"/>
              <a:buChar char="•"/>
              <a:defRPr sz="1800">
                <a:latin typeface="+mn-ea"/>
                <a:ea typeface="+mn-ea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单击此处编辑正文</a:t>
            </a:r>
            <a:endParaRPr lang="zh-CN" altLang="en-US" smtClean="0"/>
          </a:p>
          <a:p>
            <a:pPr lvl="0"/>
            <a:r>
              <a:rPr lang="zh-CN" altLang="en-US" smtClean="0">
                <a:sym typeface="+mn-ea"/>
              </a:rPr>
              <a:t>单击此处编辑正文</a:t>
            </a:r>
            <a:endParaRPr lang="zh-CN" altLang="en-US" smtClean="0"/>
          </a:p>
          <a:p>
            <a:pPr lvl="0"/>
            <a:r>
              <a:rPr lang="zh-CN" altLang="en-US" smtClean="0">
                <a:sym typeface="+mn-ea"/>
              </a:rPr>
              <a:t>单击此处编辑正文</a:t>
            </a:r>
            <a:endParaRPr lang="zh-CN" altLang="en-US" smtClean="0"/>
          </a:p>
          <a:p>
            <a:pPr lvl="0"/>
            <a:r>
              <a:rPr lang="zh-CN" altLang="en-US" smtClean="0">
                <a:sym typeface="+mn-ea"/>
              </a:rPr>
              <a:t>单击此处编辑正文</a:t>
            </a:r>
            <a:endParaRPr lang="zh-CN" altLang="en-US" smtClean="0">
              <a:sym typeface="+mn-ea"/>
            </a:endParaRPr>
          </a:p>
          <a:p>
            <a:pPr lvl="0"/>
            <a:r>
              <a:rPr lang="zh-CN" altLang="en-US" smtClean="0">
                <a:sym typeface="+mn-ea"/>
              </a:rPr>
              <a:t>单击此处编辑正文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注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 hasCustomPrompt="1"/>
          </p:nvPr>
        </p:nvSpPr>
        <p:spPr>
          <a:xfrm>
            <a:off x="502444" y="4203859"/>
            <a:ext cx="8139113" cy="418624"/>
          </a:xfrm>
        </p:spPr>
        <p:txBody>
          <a:bodyPr/>
          <a:lstStyle>
            <a:lvl1pPr>
              <a:defRPr b="0">
                <a:latin typeface="+mn-ea"/>
                <a:ea typeface="+mn-ea"/>
              </a:defRPr>
            </a:lvl1pPr>
          </a:lstStyle>
          <a:p>
            <a:r>
              <a:rPr lang="zh-CN" altLang="en-US"/>
              <a:t>单击此处编辑正文</a:t>
            </a:r>
            <a:endParaRPr lang="zh-CN" altLang="en-US"/>
          </a:p>
        </p:txBody>
      </p:sp>
      <p:sp>
        <p:nvSpPr>
          <p:cNvPr id="8" name="内容占位符 7"/>
          <p:cNvSpPr>
            <a:spLocks noGrp="1"/>
          </p:cNvSpPr>
          <p:nvPr>
            <p:ph idx="1" hasCustomPrompt="1"/>
          </p:nvPr>
        </p:nvSpPr>
        <p:spPr>
          <a:xfrm>
            <a:off x="502444" y="481013"/>
            <a:ext cx="8139113" cy="3417094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3429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  <a:endParaRPr dirty="0">
              <a:sym typeface="+mn-e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单张大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9147334" cy="5151120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3429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  <a:endParaRPr dirty="0">
              <a:sym typeface="+mn-e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联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内容占位符 1"/>
          <p:cNvSpPr>
            <a:spLocks noGrp="1"/>
          </p:cNvSpPr>
          <p:nvPr>
            <p:ph sz="half" idx="2" hasCustomPrompt="1"/>
          </p:nvPr>
        </p:nvSpPr>
        <p:spPr>
          <a:xfrm>
            <a:off x="350996" y="423863"/>
            <a:ext cx="4050030" cy="4295775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  <a:endParaRPr dirty="0"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half" idx="13" hasCustomPrompt="1"/>
          </p:nvPr>
        </p:nvSpPr>
        <p:spPr>
          <a:xfrm>
            <a:off x="4715828" y="423863"/>
            <a:ext cx="4050030" cy="4295775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</a:t>
            </a:r>
            <a:r>
              <a:rPr>
                <a:sym typeface="+mn-ea"/>
              </a:rPr>
              <a:t>正文</a:t>
            </a:r>
            <a:endParaRPr dirty="0">
              <a:sym typeface="+mn-e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02412" y="467693"/>
            <a:ext cx="8139178" cy="674375"/>
          </a:xfrm>
        </p:spPr>
        <p:txBody>
          <a:bodyPr vert="horz" lIns="101600" tIns="38100" rIns="25400" bIns="38100" rtlCol="0" anchor="ctr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0" i="0" u="none" strike="noStrike" kern="1200" cap="none" spc="600" normalizeH="0" baseline="0" noProof="1" dirty="0">
                <a:solidFill>
                  <a:schemeClr val="tx1"/>
                </a:solidFill>
                <a:effectLst/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18.xml"/><Relationship Id="rId1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8.xml"/><Relationship Id="rId8" Type="http://schemas.openxmlformats.org/officeDocument/2006/relationships/slideLayout" Target="../slideLayouts/slideLayout27.xml"/><Relationship Id="rId7" Type="http://schemas.openxmlformats.org/officeDocument/2006/relationships/slideLayout" Target="../slideLayouts/slideLayout26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3" Type="http://schemas.openxmlformats.org/officeDocument/2006/relationships/theme" Target="../theme/theme3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59807" y="4762375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87000" y="4762375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2375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8" name="标题 7"/>
          <p:cNvSpPr>
            <a:spLocks noGrp="1"/>
          </p:cNvSpPr>
          <p:nvPr>
            <p:ph type="title" hasCustomPrompt="1"/>
          </p:nvPr>
        </p:nvSpPr>
        <p:spPr>
          <a:xfrm>
            <a:off x="502412" y="435919"/>
            <a:ext cx="8139178" cy="486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idx="1" hasCustomPrompt="1"/>
          </p:nvPr>
        </p:nvSpPr>
        <p:spPr>
          <a:xfrm>
            <a:off x="502444" y="1131094"/>
            <a:ext cx="8139113" cy="3561874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100" b="1" u="none" strike="noStrike" kern="1200" cap="none" spc="200" normalizeH="0">
          <a:solidFill>
            <a:schemeClr val="tx1"/>
          </a:solidFill>
          <a:uFillTx/>
          <a:latin typeface="+mn-ea"/>
          <a:ea typeface="+mn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207135" algn="l"/>
        </a:tabLst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3478"/>
            <a:ext cx="504056" cy="576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3478"/>
            <a:ext cx="504056" cy="576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5.xml"/><Relationship Id="rId2" Type="http://schemas.openxmlformats.org/officeDocument/2006/relationships/image" Target="../media/image2.png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2.xml"/><Relationship Id="rId3" Type="http://schemas.openxmlformats.org/officeDocument/2006/relationships/slideLayout" Target="../slideLayouts/slideLayout26.xml"/><Relationship Id="rId2" Type="http://schemas.openxmlformats.org/officeDocument/2006/relationships/image" Target="../media/image2.png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5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0" Type="http://schemas.openxmlformats.org/officeDocument/2006/relationships/notesSlide" Target="../notesSlides/notesSlide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15.xml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 txBox="1"/>
          <p:nvPr/>
        </p:nvSpPr>
        <p:spPr>
          <a:xfrm>
            <a:off x="611560" y="1491630"/>
            <a:ext cx="5036974" cy="558490"/>
          </a:xfrm>
          <a:prstGeom prst="rect">
            <a:avLst/>
          </a:prstGeom>
        </p:spPr>
        <p:txBody>
          <a:bodyPr vert="horz" lIns="91417" tIns="45708" rIns="91417" bIns="457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zh-CN" altLang="en-US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基于</a:t>
            </a:r>
            <a:r>
              <a:rPr lang="en-US" altLang="zh-CN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STC16F40K128</a:t>
            </a:r>
            <a:r>
              <a:rPr lang="zh-CN" altLang="en-US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芯片的天问</a:t>
            </a:r>
            <a:r>
              <a:rPr lang="en-US" altLang="zh-CN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51</a:t>
            </a:r>
            <a:r>
              <a:rPr lang="zh-CN" altLang="en-US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图形化课程</a:t>
            </a:r>
            <a:endParaRPr lang="zh-CN" altLang="en-US" sz="1400" spc="300" dirty="0"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1214340" y="3302050"/>
            <a:ext cx="1761712" cy="307777"/>
          </a:xfrm>
          <a:prstGeom prst="roundRect">
            <a:avLst>
              <a:gd name="adj" fmla="val 50000"/>
            </a:avLst>
          </a:prstGeom>
          <a:solidFill>
            <a:srgbClr val="00926C"/>
          </a:solidFill>
          <a:ln>
            <a:noFill/>
          </a:ln>
        </p:spPr>
        <p:txBody>
          <a:bodyPr lIns="91438" tIns="45719" rIns="91438" bIns="45719"/>
          <a:lstStyle/>
          <a:p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" name="文本框 20"/>
          <p:cNvSpPr txBox="1"/>
          <p:nvPr/>
        </p:nvSpPr>
        <p:spPr>
          <a:xfrm>
            <a:off x="1269827" y="3286659"/>
            <a:ext cx="1622805" cy="30777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zh-CN" altLang="en-US" sz="1400" dirty="0">
                <a:solidFill>
                  <a:schemeClr val="bg1"/>
                </a:solidFill>
                <a:ea typeface="微软雅黑" panose="020B0503020204020204" pitchFamily="34" charset="-122"/>
              </a:rPr>
              <a:t>天问</a:t>
            </a:r>
            <a:r>
              <a:rPr lang="en-US" altLang="zh-CN" sz="1400" dirty="0">
                <a:solidFill>
                  <a:schemeClr val="bg1"/>
                </a:solidFill>
                <a:ea typeface="微软雅黑" panose="020B0503020204020204" pitchFamily="34" charset="-122"/>
              </a:rPr>
              <a:t>51</a:t>
            </a:r>
            <a:endParaRPr lang="zh-CN" altLang="en-US" sz="14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3576355" y="3286659"/>
            <a:ext cx="1761712" cy="308411"/>
            <a:chOff x="6696860" y="5064787"/>
            <a:chExt cx="1567268" cy="316865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9" name="圆角矩形 8"/>
            <p:cNvSpPr/>
            <p:nvPr/>
          </p:nvSpPr>
          <p:spPr>
            <a:xfrm>
              <a:off x="6696860" y="5065438"/>
              <a:ext cx="1567268" cy="316214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zh-CN" altLang="en-US" sz="1600" dirty="0">
                <a:ea typeface="微软雅黑" panose="020B0503020204020204" pitchFamily="34" charset="-122"/>
              </a:endParaRPr>
            </a:p>
          </p:txBody>
        </p:sp>
        <p:sp>
          <p:nvSpPr>
            <p:cNvPr id="10" name="文本框 23"/>
            <p:cNvSpPr txBox="1"/>
            <p:nvPr/>
          </p:nvSpPr>
          <p:spPr>
            <a:xfrm>
              <a:off x="6734960" y="5064787"/>
              <a:ext cx="1491068" cy="307777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defPPr>
                <a:defRPr lang="zh-CN"/>
              </a:defPPr>
              <a:lvl1pPr>
                <a:defRPr sz="1600"/>
              </a:lvl1pPr>
            </a:lstStyle>
            <a:p>
              <a:pPr algn="ctr"/>
              <a:r>
                <a:rPr lang="zh-CN" altLang="en-US" sz="1400" dirty="0">
                  <a:solidFill>
                    <a:schemeClr val="bg1"/>
                  </a:solidFill>
                  <a:ea typeface="微软雅黑" panose="020B0503020204020204" pitchFamily="34" charset="-122"/>
                </a:rPr>
                <a:t>单片机</a:t>
              </a:r>
              <a:endParaRPr lang="zh-CN" altLang="en-US" sz="1400" dirty="0">
                <a:solidFill>
                  <a:schemeClr val="bg1"/>
                </a:solidFill>
                <a:ea typeface="微软雅黑" panose="020B0503020204020204" pitchFamily="34" charset="-122"/>
              </a:endParaRPr>
            </a:p>
          </p:txBody>
        </p:sp>
      </p:grpSp>
      <p:sp>
        <p:nvSpPr>
          <p:cNvPr id="11" name="PA_文本框 26"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/>
          <p:cNvSpPr txBox="1"/>
          <p:nvPr>
            <p:custDataLst>
              <p:tags r:id="rId1"/>
            </p:custDataLst>
          </p:nvPr>
        </p:nvSpPr>
        <p:spPr>
          <a:xfrm>
            <a:off x="2711544" y="2050120"/>
            <a:ext cx="918210" cy="643890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en-US" sz="3600" kern="0" cap="all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SPI</a:t>
            </a:r>
            <a:endParaRPr lang="en-US" sz="3600" kern="0" cap="all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027591" y="2891667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908805" y="2896902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774852" y="2896902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635053" y="2891666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171622" y="2882832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361" y="123478"/>
            <a:ext cx="2664445" cy="455933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4418383" y="2746588"/>
            <a:ext cx="2946611" cy="0"/>
          </a:xfrm>
          <a:prstGeom prst="line">
            <a:avLst/>
          </a:prstGeom>
          <a:noFill/>
          <a:ln w="12700" cap="flat" cmpd="sng" algn="ctr">
            <a:solidFill>
              <a:srgbClr val="FF9999"/>
            </a:solidFill>
            <a:prstDash val="solid"/>
            <a:miter lim="800000"/>
            <a:headEnd type="oval"/>
            <a:tailEnd type="oval"/>
          </a:ln>
          <a:effectLst/>
        </p:spPr>
      </p:cxnSp>
      <p:sp>
        <p:nvSpPr>
          <p:cNvPr id="3" name="矩形 2"/>
          <p:cNvSpPr/>
          <p:nvPr/>
        </p:nvSpPr>
        <p:spPr>
          <a:xfrm>
            <a:off x="4418383" y="2129431"/>
            <a:ext cx="3177862" cy="492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 algn="ctr">
              <a:defRPr/>
            </a:pPr>
            <a:r>
              <a:rPr lang="zh-CN" altLang="en-US" sz="3200" kern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程序编写</a:t>
            </a:r>
            <a:endParaRPr lang="zh-CN" altLang="en-US" sz="3200" kern="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5191" y="1214887"/>
            <a:ext cx="2722413" cy="2902102"/>
            <a:chOff x="999059" y="1708340"/>
            <a:chExt cx="3828393" cy="4080857"/>
          </a:xfrm>
        </p:grpSpPr>
        <p:grpSp>
          <p:nvGrpSpPr>
            <p:cNvPr id="9" name="组合 8"/>
            <p:cNvGrpSpPr/>
            <p:nvPr/>
          </p:nvGrpSpPr>
          <p:grpSpPr>
            <a:xfrm>
              <a:off x="999059" y="1708340"/>
              <a:ext cx="3828393" cy="4080857"/>
              <a:chOff x="3835400" y="1789113"/>
              <a:chExt cx="1468438" cy="1565275"/>
            </a:xfrm>
          </p:grpSpPr>
          <p:sp>
            <p:nvSpPr>
              <p:cNvPr id="12" name="Freeform 5"/>
              <p:cNvSpPr/>
              <p:nvPr/>
            </p:nvSpPr>
            <p:spPr bwMode="auto">
              <a:xfrm>
                <a:off x="40052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5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5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3" name="Freeform 6"/>
              <p:cNvSpPr/>
              <p:nvPr/>
            </p:nvSpPr>
            <p:spPr bwMode="auto">
              <a:xfrm>
                <a:off x="39671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4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4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4318000" y="2117726"/>
                <a:ext cx="674688" cy="342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Freeform 9"/>
              <p:cNvSpPr/>
              <p:nvPr/>
            </p:nvSpPr>
            <p:spPr bwMode="auto">
              <a:xfrm>
                <a:off x="3835400" y="18399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Freeform 10"/>
              <p:cNvSpPr/>
              <p:nvPr/>
            </p:nvSpPr>
            <p:spPr bwMode="auto">
              <a:xfrm>
                <a:off x="3835400" y="1976438"/>
                <a:ext cx="234950" cy="73025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Freeform 11"/>
              <p:cNvSpPr/>
              <p:nvPr/>
            </p:nvSpPr>
            <p:spPr bwMode="auto">
              <a:xfrm>
                <a:off x="3835400" y="21177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Freeform 12"/>
              <p:cNvSpPr/>
              <p:nvPr/>
            </p:nvSpPr>
            <p:spPr bwMode="auto">
              <a:xfrm>
                <a:off x="3835400" y="22590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Freeform 13"/>
              <p:cNvSpPr/>
              <p:nvPr/>
            </p:nvSpPr>
            <p:spPr bwMode="auto">
              <a:xfrm>
                <a:off x="3835400" y="23971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Freeform 14"/>
              <p:cNvSpPr/>
              <p:nvPr/>
            </p:nvSpPr>
            <p:spPr bwMode="auto">
              <a:xfrm>
                <a:off x="3835400" y="25368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3835400" y="26781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3835400" y="28162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3835400" y="29559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3835400" y="30972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5" name="Freeform 19"/>
              <p:cNvSpPr/>
              <p:nvPr/>
            </p:nvSpPr>
            <p:spPr bwMode="auto">
              <a:xfrm>
                <a:off x="3835400" y="32353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0" name="矩形 259"/>
            <p:cNvSpPr>
              <a:spLocks noChangeArrowheads="1"/>
            </p:cNvSpPr>
            <p:nvPr/>
          </p:nvSpPr>
          <p:spPr bwMode="auto">
            <a:xfrm>
              <a:off x="2306379" y="2775471"/>
              <a:ext cx="1656605" cy="5625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600" b="0" i="0" u="none" strike="noStrike" kern="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0</a:t>
              </a:r>
              <a:r>
                <a:rPr kumimoji="0" lang="en-US" sz="2600" b="0" i="0" u="none" strike="noStrike" kern="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3</a:t>
              </a:r>
              <a:endPara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  <p:sp>
          <p:nvSpPr>
            <p:cNvPr id="11" name="矩形 259"/>
            <p:cNvSpPr>
              <a:spLocks noChangeArrowheads="1"/>
            </p:cNvSpPr>
            <p:nvPr/>
          </p:nvSpPr>
          <p:spPr bwMode="auto">
            <a:xfrm>
              <a:off x="2385140" y="3684560"/>
              <a:ext cx="1577843" cy="1263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章节</a:t>
              </a:r>
              <a:endParaRPr kumimoji="0" lang="en-US" altLang="zh-CN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PART</a:t>
              </a:r>
              <a:endParaRPr kumimoji="0" lang="en-US" altLang="zh-CN" sz="3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1995" y="197485"/>
            <a:ext cx="651637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程序实现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---</a:t>
            </a:r>
            <a:r>
              <a:rPr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用硬件 SPI 读取 FLASH ID。天问 51 开发板上的</a:t>
            </a:r>
            <a:endParaRPr dirty="0">
              <a:solidFill>
                <a:prstClr val="black">
                  <a:lumMod val="85000"/>
                  <a:lumOff val="1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l"/>
            <a:r>
              <a:rPr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FLASH SS 引脚连到 P22，FLASH 芯片型号为 W25Q32，ID 为 EF15H，对应的十进制数值为 61205。</a:t>
            </a:r>
            <a:endParaRPr dirty="0">
              <a:solidFill>
                <a:prstClr val="black">
                  <a:lumMod val="85000"/>
                  <a:lumOff val="1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" name="图片 5" descr="1-硬件SPI读取FLASH的ID_161388463708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35075" y="1266825"/>
            <a:ext cx="3712845" cy="377317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 txBox="1"/>
          <p:nvPr/>
        </p:nvSpPr>
        <p:spPr>
          <a:xfrm>
            <a:off x="314977" y="1563638"/>
            <a:ext cx="5036974" cy="558490"/>
          </a:xfrm>
          <a:prstGeom prst="rect">
            <a:avLst/>
          </a:prstGeom>
        </p:spPr>
        <p:txBody>
          <a:bodyPr vert="horz" lIns="91417" tIns="45708" rIns="91417" bIns="457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zh-CN" altLang="en-US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基于</a:t>
            </a:r>
            <a:r>
              <a:rPr lang="en-US" altLang="zh-CN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STC16F40K128</a:t>
            </a:r>
            <a:r>
              <a:rPr lang="zh-CN" altLang="en-US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芯片的天问</a:t>
            </a:r>
            <a:r>
              <a:rPr lang="en-US" altLang="zh-CN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51</a:t>
            </a:r>
            <a:r>
              <a:rPr lang="zh-CN" altLang="en-US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图形化课程</a:t>
            </a:r>
            <a:endParaRPr lang="zh-CN" altLang="en-US" sz="1400" spc="3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" name="文本框 23"/>
          <p:cNvSpPr txBox="1"/>
          <p:nvPr/>
        </p:nvSpPr>
        <p:spPr>
          <a:xfrm>
            <a:off x="3280660" y="3236580"/>
            <a:ext cx="1676058" cy="29956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defPPr>
              <a:defRPr lang="zh-CN"/>
            </a:defPPr>
            <a:lvl1pPr>
              <a:defRPr sz="1600"/>
            </a:lvl1pPr>
          </a:lstStyle>
          <a:p>
            <a:pPr algn="ctr"/>
            <a:r>
              <a:rPr lang="zh-CN" altLang="en-US" dirty="0">
                <a:solidFill>
                  <a:prstClr val="white"/>
                </a:solidFill>
                <a:ea typeface="微软雅黑" panose="020B0503020204020204" pitchFamily="34" charset="-122"/>
              </a:rPr>
              <a:t>时间：</a:t>
            </a:r>
            <a:r>
              <a:rPr lang="en-US" altLang="zh-CN" dirty="0">
                <a:solidFill>
                  <a:prstClr val="white"/>
                </a:solidFill>
                <a:ea typeface="微软雅黑" panose="020B0503020204020204" pitchFamily="34" charset="-122"/>
              </a:rPr>
              <a:t>X</a:t>
            </a:r>
            <a:r>
              <a:rPr lang="zh-CN" altLang="en-US" dirty="0">
                <a:solidFill>
                  <a:prstClr val="white"/>
                </a:solidFill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prstClr val="white"/>
                </a:solidFill>
                <a:ea typeface="微软雅黑" panose="020B0503020204020204" pitchFamily="34" charset="-122"/>
              </a:rPr>
              <a:t>XX</a:t>
            </a:r>
            <a:r>
              <a:rPr lang="zh-CN" altLang="en-US" dirty="0">
                <a:solidFill>
                  <a:prstClr val="white"/>
                </a:solidFill>
                <a:ea typeface="微软雅黑" panose="020B0503020204020204" pitchFamily="34" charset="-122"/>
              </a:rPr>
              <a:t>月</a:t>
            </a:r>
            <a:endParaRPr lang="zh-CN" altLang="en-US" dirty="0">
              <a:solidFill>
                <a:prstClr val="white"/>
              </a:solidFill>
              <a:ea typeface="微软雅黑" panose="020B0503020204020204" pitchFamily="34" charset="-122"/>
            </a:endParaRPr>
          </a:p>
        </p:txBody>
      </p:sp>
      <p:sp>
        <p:nvSpPr>
          <p:cNvPr id="11" name="PA_文本框 26"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/>
          <p:cNvSpPr txBox="1"/>
          <p:nvPr>
            <p:custDataLst>
              <p:tags r:id="rId1"/>
            </p:custDataLst>
          </p:nvPr>
        </p:nvSpPr>
        <p:spPr>
          <a:xfrm>
            <a:off x="524706" y="1999248"/>
            <a:ext cx="4698719" cy="769439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en-US" altLang="zh-CN" sz="4400" kern="0" cap="all" dirty="0">
                <a:solidFill>
                  <a:srgbClr val="EEECE1">
                    <a:lumMod val="2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—</a:t>
            </a:r>
            <a:r>
              <a:rPr lang="zh-CN" altLang="en-US" sz="4400" kern="0" cap="all" dirty="0">
                <a:solidFill>
                  <a:srgbClr val="EEECE1">
                    <a:lumMod val="2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感谢您的聆听</a:t>
            </a:r>
            <a:r>
              <a:rPr lang="en-US" altLang="zh-CN" sz="4400" kern="0" cap="all" dirty="0">
                <a:solidFill>
                  <a:srgbClr val="EEECE1">
                    <a:lumMod val="2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—</a:t>
            </a:r>
            <a:endParaRPr lang="en-US" altLang="zh-CN" sz="4400" kern="0" cap="all" dirty="0">
              <a:solidFill>
                <a:srgbClr val="EEECE1">
                  <a:lumMod val="25000"/>
                </a:srgb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665527" y="2911854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546741" y="2917089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412788" y="2917089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272989" y="2911853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809558" y="2903019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917757" y="3251979"/>
            <a:ext cx="1761712" cy="307777"/>
          </a:xfrm>
          <a:prstGeom prst="roundRect">
            <a:avLst>
              <a:gd name="adj" fmla="val 50000"/>
            </a:avLst>
          </a:prstGeom>
          <a:solidFill>
            <a:srgbClr val="00926C"/>
          </a:solidFill>
          <a:ln>
            <a:noFill/>
          </a:ln>
        </p:spPr>
        <p:txBody>
          <a:bodyPr lIns="91438" tIns="45719" rIns="91438" bIns="45719"/>
          <a:lstStyle/>
          <a:p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22" name="文本框 20"/>
          <p:cNvSpPr txBox="1"/>
          <p:nvPr/>
        </p:nvSpPr>
        <p:spPr>
          <a:xfrm>
            <a:off x="973244" y="3236588"/>
            <a:ext cx="1622805" cy="30777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zh-CN" altLang="en-US" sz="1400" dirty="0">
                <a:solidFill>
                  <a:schemeClr val="bg1"/>
                </a:solidFill>
                <a:ea typeface="微软雅黑" panose="020B0503020204020204" pitchFamily="34" charset="-122"/>
              </a:rPr>
              <a:t>天问</a:t>
            </a:r>
            <a:r>
              <a:rPr lang="en-US" altLang="zh-CN" sz="1400" dirty="0">
                <a:solidFill>
                  <a:schemeClr val="bg1"/>
                </a:solidFill>
                <a:ea typeface="微软雅黑" panose="020B0503020204020204" pitchFamily="34" charset="-122"/>
              </a:rPr>
              <a:t>51</a:t>
            </a:r>
            <a:endParaRPr lang="zh-CN" altLang="en-US" sz="14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3279772" y="3236588"/>
            <a:ext cx="1761712" cy="308411"/>
            <a:chOff x="6696860" y="5064787"/>
            <a:chExt cx="1567268" cy="316865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24" name="圆角矩形 23"/>
            <p:cNvSpPr/>
            <p:nvPr/>
          </p:nvSpPr>
          <p:spPr>
            <a:xfrm>
              <a:off x="6696860" y="5065438"/>
              <a:ext cx="1567268" cy="316214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zh-CN" altLang="en-US" sz="1600" dirty="0">
                <a:ea typeface="微软雅黑" panose="020B0503020204020204" pitchFamily="34" charset="-122"/>
              </a:endParaRPr>
            </a:p>
          </p:txBody>
        </p:sp>
        <p:sp>
          <p:nvSpPr>
            <p:cNvPr id="25" name="文本框 23"/>
            <p:cNvSpPr txBox="1"/>
            <p:nvPr/>
          </p:nvSpPr>
          <p:spPr>
            <a:xfrm>
              <a:off x="6734960" y="5064787"/>
              <a:ext cx="1491068" cy="307777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defPPr>
                <a:defRPr lang="zh-CN"/>
              </a:defPPr>
              <a:lvl1pPr>
                <a:defRPr sz="1600"/>
              </a:lvl1pPr>
            </a:lstStyle>
            <a:p>
              <a:pPr algn="ctr"/>
              <a:r>
                <a:rPr lang="zh-CN" altLang="en-US" sz="1400" dirty="0">
                  <a:solidFill>
                    <a:schemeClr val="bg1"/>
                  </a:solidFill>
                  <a:ea typeface="微软雅黑" panose="020B0503020204020204" pitchFamily="34" charset="-122"/>
                </a:rPr>
                <a:t>单片机</a:t>
              </a:r>
              <a:endParaRPr lang="zh-CN" altLang="en-US" sz="1400" dirty="0">
                <a:solidFill>
                  <a:schemeClr val="bg1"/>
                </a:solidFill>
                <a:ea typeface="微软雅黑" panose="020B0503020204020204" pitchFamily="34" charset="-122"/>
              </a:endParaRPr>
            </a:p>
          </p:txBody>
        </p:sp>
      </p:grpSp>
      <p:pic>
        <p:nvPicPr>
          <p:cNvPr id="17" name="图片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361" y="123478"/>
            <a:ext cx="2664445" cy="455933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"/>
          <p:cNvSpPr/>
          <p:nvPr/>
        </p:nvSpPr>
        <p:spPr>
          <a:xfrm rot="2575115">
            <a:off x="623370" y="1401906"/>
            <a:ext cx="2474497" cy="2449008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2">
                  <a:lumMod val="75000"/>
                </a:schemeClr>
              </a:solidFill>
              <a:ea typeface="微软雅黑" panose="020B0503020204020204" pitchFamily="34" charset="-122"/>
            </a:endParaRPr>
          </a:p>
        </p:txBody>
      </p:sp>
      <p:sp>
        <p:nvSpPr>
          <p:cNvPr id="7" name="MH_SubTitle_1"/>
          <p:cNvSpPr/>
          <p:nvPr>
            <p:custDataLst>
              <p:tags r:id="rId1"/>
            </p:custDataLst>
          </p:nvPr>
        </p:nvSpPr>
        <p:spPr>
          <a:xfrm>
            <a:off x="4716016" y="1635646"/>
            <a:ext cx="2908538" cy="572690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noFill/>
          <a:ln w="25400" cap="flat" cmpd="sng" algn="ctr">
            <a:solidFill>
              <a:schemeClr val="accent1">
                <a:lumMod val="75000"/>
              </a:schemeClr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lvl="0" algn="ctr">
              <a:defRPr/>
            </a:pPr>
            <a:r>
              <a:rPr lang="zh-CN" altLang="en-US" kern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硬件概述</a:t>
            </a:r>
            <a:endParaRPr lang="zh-CN" altLang="en-US" kern="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8" name="MH_Other_1"/>
          <p:cNvSpPr/>
          <p:nvPr>
            <p:custDataLst>
              <p:tags r:id="rId2"/>
            </p:custDataLst>
          </p:nvPr>
        </p:nvSpPr>
        <p:spPr>
          <a:xfrm>
            <a:off x="4214789" y="1635646"/>
            <a:ext cx="571469" cy="572690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chemeClr val="tx2">
                <a:lumMod val="75000"/>
              </a:schemeClr>
            </a:solidFill>
            <a:prstDash val="solid"/>
          </a:ln>
          <a:effec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000" b="0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1</a:t>
            </a:r>
            <a:endParaRPr kumimoji="0" lang="en-US" altLang="zh-CN" sz="3000" b="0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9" name="MH_SubTitle_2"/>
          <p:cNvSpPr/>
          <p:nvPr>
            <p:custDataLst>
              <p:tags r:id="rId3"/>
            </p:custDataLst>
          </p:nvPr>
        </p:nvSpPr>
        <p:spPr>
          <a:xfrm>
            <a:off x="4716016" y="2347639"/>
            <a:ext cx="2908538" cy="572690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noFill/>
          <a:ln w="25400" cap="flat" cmpd="sng" algn="ctr">
            <a:solidFill>
              <a:srgbClr val="007E5D"/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lvl="0" algn="ctr">
              <a:defRPr/>
            </a:pPr>
            <a:r>
              <a:rPr lang="zh-CN" altLang="en-US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指令学习</a:t>
            </a:r>
            <a:endParaRPr lang="zh-CN" altLang="en-US" kern="0" dirty="0">
              <a:solidFill>
                <a:srgbClr val="007E5D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" name="MH_Other_2"/>
          <p:cNvSpPr/>
          <p:nvPr>
            <p:custDataLst>
              <p:tags r:id="rId4"/>
            </p:custDataLst>
          </p:nvPr>
        </p:nvSpPr>
        <p:spPr>
          <a:xfrm>
            <a:off x="4214789" y="2347639"/>
            <a:ext cx="571469" cy="572690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rgbClr val="007E5D"/>
            </a:solidFill>
            <a:prstDash val="solid"/>
          </a:ln>
          <a:effec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0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2</a:t>
            </a:r>
            <a:endParaRPr kumimoji="0" lang="en-US" altLang="zh-CN" sz="3000" b="0" i="0" u="none" strike="noStrike" kern="0" cap="none" spc="0" normalizeH="0" baseline="0" noProof="0" dirty="0">
              <a:ln>
                <a:noFill/>
              </a:ln>
              <a:solidFill>
                <a:srgbClr val="007E5D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1" name="MH_SubTitle_3"/>
          <p:cNvSpPr/>
          <p:nvPr>
            <p:custDataLst>
              <p:tags r:id="rId5"/>
            </p:custDataLst>
          </p:nvPr>
        </p:nvSpPr>
        <p:spPr>
          <a:xfrm>
            <a:off x="4716016" y="3059633"/>
            <a:ext cx="2908538" cy="572690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noFill/>
          <a:ln w="25400" cap="flat" cmpd="sng" algn="ctr">
            <a:solidFill>
              <a:srgbClr val="FF9999"/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lvl="0" algn="ctr">
              <a:defRPr/>
            </a:pPr>
            <a:r>
              <a:rPr lang="zh-CN" altLang="en-US" sz="1600" kern="0" dirty="0">
                <a:solidFill>
                  <a:srgbClr val="FF999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程序编写</a:t>
            </a:r>
            <a:endParaRPr lang="zh-CN" altLang="en-US" sz="1600" kern="0" dirty="0">
              <a:solidFill>
                <a:srgbClr val="FF999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2" name="MH_Other_3"/>
          <p:cNvSpPr/>
          <p:nvPr>
            <p:custDataLst>
              <p:tags r:id="rId6"/>
            </p:custDataLst>
          </p:nvPr>
        </p:nvSpPr>
        <p:spPr>
          <a:xfrm>
            <a:off x="4214789" y="3059633"/>
            <a:ext cx="571469" cy="572690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rgbClr val="FF9999"/>
            </a:solidFill>
            <a:prstDash val="solid"/>
          </a:ln>
          <a:effec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000" b="0" i="0" u="none" strike="noStrike" kern="0" cap="none" spc="0" normalizeH="0" baseline="0" noProof="0" dirty="0">
                <a:ln>
                  <a:noFill/>
                </a:ln>
                <a:solidFill>
                  <a:srgbClr val="FF9999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3</a:t>
            </a:r>
            <a:endParaRPr kumimoji="0" lang="en-US" altLang="zh-CN" sz="3000" b="0" i="0" u="none" strike="noStrike" kern="0" cap="none" spc="0" normalizeH="0" baseline="0" noProof="0" dirty="0">
              <a:ln>
                <a:noFill/>
              </a:ln>
              <a:solidFill>
                <a:srgbClr val="FF9999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5" name="MH_Others_1"/>
          <p:cNvSpPr txBox="1"/>
          <p:nvPr>
            <p:custDataLst>
              <p:tags r:id="rId7"/>
            </p:custDataLst>
          </p:nvPr>
        </p:nvSpPr>
        <p:spPr>
          <a:xfrm>
            <a:off x="838786" y="2101715"/>
            <a:ext cx="2043664" cy="722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7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目  录</a:t>
            </a:r>
            <a:endParaRPr kumimoji="0" lang="zh-CN" altLang="en-US" sz="47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6" name="MH_Others_2"/>
          <p:cNvSpPr txBox="1"/>
          <p:nvPr>
            <p:custDataLst>
              <p:tags r:id="rId8"/>
            </p:custDataLst>
          </p:nvPr>
        </p:nvSpPr>
        <p:spPr>
          <a:xfrm>
            <a:off x="849108" y="2824003"/>
            <a:ext cx="2023020" cy="30642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0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CONTENTS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4418383" y="2746588"/>
            <a:ext cx="2946611" cy="0"/>
          </a:xfrm>
          <a:prstGeom prst="line">
            <a:avLst/>
          </a:prstGeom>
          <a:noFill/>
          <a:ln w="12700" cap="flat" cmpd="sng" algn="ctr">
            <a:solidFill>
              <a:srgbClr val="FF9999"/>
            </a:solidFill>
            <a:prstDash val="solid"/>
            <a:miter lim="800000"/>
            <a:headEnd type="oval"/>
            <a:tailEnd type="oval"/>
          </a:ln>
          <a:effectLst/>
        </p:spPr>
      </p:cxnSp>
      <p:sp>
        <p:nvSpPr>
          <p:cNvPr id="3" name="矩形 2"/>
          <p:cNvSpPr/>
          <p:nvPr/>
        </p:nvSpPr>
        <p:spPr>
          <a:xfrm>
            <a:off x="4418383" y="2129431"/>
            <a:ext cx="3177862" cy="492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 algn="ctr">
              <a:defRPr/>
            </a:pPr>
            <a:r>
              <a:rPr lang="zh-CN" altLang="en-US" sz="3200" kern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硬件概述</a:t>
            </a:r>
            <a:endParaRPr lang="zh-CN" altLang="en-US" sz="3200" kern="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4" name="TextBox 11"/>
          <p:cNvSpPr txBox="1"/>
          <p:nvPr/>
        </p:nvSpPr>
        <p:spPr>
          <a:xfrm>
            <a:off x="4418383" y="2803352"/>
            <a:ext cx="810260" cy="233680"/>
          </a:xfrm>
          <a:prstGeom prst="rect">
            <a:avLst/>
          </a:prstGeom>
          <a:noFill/>
        </p:spPr>
        <p:txBody>
          <a:bodyPr wrap="none" lIns="65023" tIns="32511" rIns="65023" bIns="32511" rtlCol="0">
            <a:spAutoFit/>
          </a:bodyPr>
          <a:lstStyle/>
          <a:p>
            <a:pPr marL="121920" marR="0" lvl="1" indent="-12192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硬件概述</a:t>
            </a:r>
            <a:endParaRPr kumimoji="0" lang="zh-CN" altLang="en-US" sz="1100" b="0" i="0" u="none" strike="noStrike" kern="0" cap="none" spc="0" normalizeH="0" baseline="0" noProof="0" dirty="0">
              <a:ln>
                <a:noFill/>
              </a:ln>
              <a:solidFill>
                <a:srgbClr val="007E5D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7" name="TextBox 11"/>
          <p:cNvSpPr txBox="1"/>
          <p:nvPr/>
        </p:nvSpPr>
        <p:spPr>
          <a:xfrm>
            <a:off x="4418025" y="3119160"/>
            <a:ext cx="949960" cy="233680"/>
          </a:xfrm>
          <a:prstGeom prst="rect">
            <a:avLst/>
          </a:prstGeom>
          <a:noFill/>
        </p:spPr>
        <p:txBody>
          <a:bodyPr wrap="none" lIns="65023" tIns="32511" rIns="65023" bIns="32511" rtlCol="0">
            <a:spAutoFit/>
          </a:bodyPr>
          <a:lstStyle/>
          <a:p>
            <a:pPr marL="121920" marR="0" lvl="1" indent="-12192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电路原理图</a:t>
            </a:r>
            <a:endParaRPr kumimoji="0" lang="zh-CN" altLang="en-US" sz="1100" b="0" i="0" u="none" strike="noStrike" kern="0" cap="none" spc="0" normalizeH="0" baseline="0" noProof="0" dirty="0">
              <a:ln>
                <a:noFill/>
              </a:ln>
              <a:solidFill>
                <a:srgbClr val="007E5D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5191" y="1214887"/>
            <a:ext cx="2722413" cy="2902102"/>
            <a:chOff x="999059" y="1708340"/>
            <a:chExt cx="3828393" cy="4080857"/>
          </a:xfrm>
        </p:grpSpPr>
        <p:grpSp>
          <p:nvGrpSpPr>
            <p:cNvPr id="9" name="组合 8"/>
            <p:cNvGrpSpPr/>
            <p:nvPr/>
          </p:nvGrpSpPr>
          <p:grpSpPr>
            <a:xfrm>
              <a:off x="999059" y="1708340"/>
              <a:ext cx="3828393" cy="4080857"/>
              <a:chOff x="3835400" y="1789113"/>
              <a:chExt cx="1468438" cy="1565275"/>
            </a:xfrm>
          </p:grpSpPr>
          <p:sp>
            <p:nvSpPr>
              <p:cNvPr id="12" name="Freeform 5"/>
              <p:cNvSpPr/>
              <p:nvPr/>
            </p:nvSpPr>
            <p:spPr bwMode="auto">
              <a:xfrm>
                <a:off x="40052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5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5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3" name="Freeform 6"/>
              <p:cNvSpPr/>
              <p:nvPr/>
            </p:nvSpPr>
            <p:spPr bwMode="auto">
              <a:xfrm>
                <a:off x="39671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4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4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4318000" y="2117726"/>
                <a:ext cx="674688" cy="342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Freeform 9"/>
              <p:cNvSpPr/>
              <p:nvPr/>
            </p:nvSpPr>
            <p:spPr bwMode="auto">
              <a:xfrm>
                <a:off x="3835400" y="18399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Freeform 10"/>
              <p:cNvSpPr/>
              <p:nvPr/>
            </p:nvSpPr>
            <p:spPr bwMode="auto">
              <a:xfrm>
                <a:off x="3835400" y="1976438"/>
                <a:ext cx="234950" cy="73025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Freeform 11"/>
              <p:cNvSpPr/>
              <p:nvPr/>
            </p:nvSpPr>
            <p:spPr bwMode="auto">
              <a:xfrm>
                <a:off x="3835400" y="21177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Freeform 12"/>
              <p:cNvSpPr/>
              <p:nvPr/>
            </p:nvSpPr>
            <p:spPr bwMode="auto">
              <a:xfrm>
                <a:off x="3835400" y="22590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Freeform 13"/>
              <p:cNvSpPr/>
              <p:nvPr/>
            </p:nvSpPr>
            <p:spPr bwMode="auto">
              <a:xfrm>
                <a:off x="3835400" y="23971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Freeform 14"/>
              <p:cNvSpPr/>
              <p:nvPr/>
            </p:nvSpPr>
            <p:spPr bwMode="auto">
              <a:xfrm>
                <a:off x="3835400" y="25368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3835400" y="26781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3835400" y="28162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3835400" y="29559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3835400" y="30972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5" name="Freeform 19"/>
              <p:cNvSpPr/>
              <p:nvPr/>
            </p:nvSpPr>
            <p:spPr bwMode="auto">
              <a:xfrm>
                <a:off x="3835400" y="32353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0" name="矩形 259"/>
            <p:cNvSpPr>
              <a:spLocks noChangeArrowheads="1"/>
            </p:cNvSpPr>
            <p:nvPr/>
          </p:nvSpPr>
          <p:spPr bwMode="auto">
            <a:xfrm>
              <a:off x="2306379" y="2775471"/>
              <a:ext cx="1656605" cy="562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600" b="0" i="0" u="none" strike="noStrike" kern="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01</a:t>
              </a:r>
              <a:endPara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  <p:sp>
          <p:nvSpPr>
            <p:cNvPr id="11" name="矩形 259"/>
            <p:cNvSpPr>
              <a:spLocks noChangeArrowheads="1"/>
            </p:cNvSpPr>
            <p:nvPr/>
          </p:nvSpPr>
          <p:spPr bwMode="auto">
            <a:xfrm>
              <a:off x="2385140" y="3684560"/>
              <a:ext cx="1577843" cy="1263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章节</a:t>
              </a:r>
              <a:endParaRPr kumimoji="0" lang="en-US" altLang="zh-CN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PART</a:t>
              </a:r>
              <a:endParaRPr kumimoji="0" lang="en-US" altLang="zh-CN" sz="3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</p:grpSp>
      <p:sp>
        <p:nvSpPr>
          <p:cNvPr id="6" name="TextBox 11"/>
          <p:cNvSpPr txBox="1"/>
          <p:nvPr/>
        </p:nvSpPr>
        <p:spPr>
          <a:xfrm>
            <a:off x="5693740" y="2803565"/>
            <a:ext cx="810260" cy="233680"/>
          </a:xfrm>
          <a:prstGeom prst="rect">
            <a:avLst/>
          </a:prstGeom>
          <a:noFill/>
        </p:spPr>
        <p:txBody>
          <a:bodyPr wrap="none" lIns="65023" tIns="32511" rIns="65023" bIns="32511" rtlCol="0">
            <a:spAutoFit/>
          </a:bodyPr>
          <a:p>
            <a:pPr marL="121920" marR="0" lvl="1" indent="-12192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引脚定义</a:t>
            </a:r>
            <a:endParaRPr kumimoji="0" lang="zh-CN" altLang="en-US" sz="1100" b="0" i="0" u="none" strike="noStrike" kern="0" cap="none" spc="0" normalizeH="0" baseline="0" noProof="0" dirty="0">
              <a:ln>
                <a:noFill/>
              </a:ln>
              <a:solidFill>
                <a:srgbClr val="007E5D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1097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硬件概述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矩形 47"/>
          <p:cNvSpPr>
            <a:spLocks noChangeArrowheads="1"/>
          </p:cNvSpPr>
          <p:nvPr/>
        </p:nvSpPr>
        <p:spPr bwMode="auto">
          <a:xfrm>
            <a:off x="1426845" y="1071245"/>
            <a:ext cx="4799965" cy="2652395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/>
          <a:p>
            <a:pPr defTabSz="685800">
              <a:lnSpc>
                <a:spcPct val="150000"/>
              </a:lnSpc>
              <a:spcAft>
                <a:spcPts val="375"/>
              </a:spcAft>
              <a:defRPr/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S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PI 是由摩托罗拉(Motorola)公司开发的全双工同步串行总线，是微处理控制单元(MCU)和外围设备之间进行通信的同步串行端口。主要应用在 EEPROM、Flash、实时时钟(RTC)、数模转换器(ADC)、网络控制器、MCU、数字信号处理器(DSP)以及数字信号解码器之间。SPI系统可直接与各个厂家生产的多种标准外围器件直接接口，一般使用 4 条线:串行时钟线SCK、主机输入/从机输出数据线 MISO、主机输出/从机输入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数据线 MOSI 和低电平有效的从机选择线。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1097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引脚定义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9560" y="1856105"/>
            <a:ext cx="6390640" cy="13049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1325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电路原理图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43100" y="1518920"/>
            <a:ext cx="4857750" cy="21050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1325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电路原理图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47875" y="1330325"/>
            <a:ext cx="4552950" cy="22669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4418383" y="2746588"/>
            <a:ext cx="2946611" cy="0"/>
          </a:xfrm>
          <a:prstGeom prst="line">
            <a:avLst/>
          </a:prstGeom>
          <a:noFill/>
          <a:ln w="12700" cap="flat" cmpd="sng" algn="ctr">
            <a:solidFill>
              <a:srgbClr val="FF9999"/>
            </a:solidFill>
            <a:prstDash val="solid"/>
            <a:miter lim="800000"/>
            <a:headEnd type="oval"/>
            <a:tailEnd type="oval"/>
          </a:ln>
          <a:effectLst/>
        </p:spPr>
      </p:cxnSp>
      <p:sp>
        <p:nvSpPr>
          <p:cNvPr id="3" name="矩形 2"/>
          <p:cNvSpPr/>
          <p:nvPr/>
        </p:nvSpPr>
        <p:spPr>
          <a:xfrm>
            <a:off x="4418383" y="2129431"/>
            <a:ext cx="3177862" cy="492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 algn="ctr">
              <a:defRPr/>
            </a:pPr>
            <a:r>
              <a:rPr lang="zh-CN" altLang="en-US" sz="3200" kern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指令学习</a:t>
            </a:r>
            <a:endParaRPr lang="zh-CN" altLang="en-US" sz="3200" kern="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5191" y="1214887"/>
            <a:ext cx="2722413" cy="2902102"/>
            <a:chOff x="999059" y="1708340"/>
            <a:chExt cx="3828393" cy="4080857"/>
          </a:xfrm>
        </p:grpSpPr>
        <p:grpSp>
          <p:nvGrpSpPr>
            <p:cNvPr id="9" name="组合 8"/>
            <p:cNvGrpSpPr/>
            <p:nvPr/>
          </p:nvGrpSpPr>
          <p:grpSpPr>
            <a:xfrm>
              <a:off x="999059" y="1708340"/>
              <a:ext cx="3828393" cy="4080857"/>
              <a:chOff x="3835400" y="1789113"/>
              <a:chExt cx="1468438" cy="1565275"/>
            </a:xfrm>
          </p:grpSpPr>
          <p:sp>
            <p:nvSpPr>
              <p:cNvPr id="12" name="Freeform 5"/>
              <p:cNvSpPr/>
              <p:nvPr/>
            </p:nvSpPr>
            <p:spPr bwMode="auto">
              <a:xfrm>
                <a:off x="40052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5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5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3" name="Freeform 6"/>
              <p:cNvSpPr/>
              <p:nvPr/>
            </p:nvSpPr>
            <p:spPr bwMode="auto">
              <a:xfrm>
                <a:off x="39671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4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4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4318000" y="2117726"/>
                <a:ext cx="674688" cy="342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Freeform 9"/>
              <p:cNvSpPr/>
              <p:nvPr/>
            </p:nvSpPr>
            <p:spPr bwMode="auto">
              <a:xfrm>
                <a:off x="3835400" y="18399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Freeform 10"/>
              <p:cNvSpPr/>
              <p:nvPr/>
            </p:nvSpPr>
            <p:spPr bwMode="auto">
              <a:xfrm>
                <a:off x="3835400" y="1976438"/>
                <a:ext cx="234950" cy="73025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Freeform 11"/>
              <p:cNvSpPr/>
              <p:nvPr/>
            </p:nvSpPr>
            <p:spPr bwMode="auto">
              <a:xfrm>
                <a:off x="3835400" y="21177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Freeform 12"/>
              <p:cNvSpPr/>
              <p:nvPr/>
            </p:nvSpPr>
            <p:spPr bwMode="auto">
              <a:xfrm>
                <a:off x="3835400" y="22590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Freeform 13"/>
              <p:cNvSpPr/>
              <p:nvPr/>
            </p:nvSpPr>
            <p:spPr bwMode="auto">
              <a:xfrm>
                <a:off x="3835400" y="23971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Freeform 14"/>
              <p:cNvSpPr/>
              <p:nvPr/>
            </p:nvSpPr>
            <p:spPr bwMode="auto">
              <a:xfrm>
                <a:off x="3835400" y="25368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3835400" y="26781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3835400" y="28162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3835400" y="29559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3835400" y="30972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5" name="Freeform 19"/>
              <p:cNvSpPr/>
              <p:nvPr/>
            </p:nvSpPr>
            <p:spPr bwMode="auto">
              <a:xfrm>
                <a:off x="3835400" y="32353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0" name="矩形 259"/>
            <p:cNvSpPr>
              <a:spLocks noChangeArrowheads="1"/>
            </p:cNvSpPr>
            <p:nvPr/>
          </p:nvSpPr>
          <p:spPr bwMode="auto">
            <a:xfrm>
              <a:off x="2306379" y="2775471"/>
              <a:ext cx="1656605" cy="5625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600" b="0" i="0" u="none" strike="noStrike" kern="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02</a:t>
              </a:r>
              <a:endPara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  <p:sp>
          <p:nvSpPr>
            <p:cNvPr id="11" name="矩形 259"/>
            <p:cNvSpPr>
              <a:spLocks noChangeArrowheads="1"/>
            </p:cNvSpPr>
            <p:nvPr/>
          </p:nvSpPr>
          <p:spPr bwMode="auto">
            <a:xfrm>
              <a:off x="2385140" y="3684560"/>
              <a:ext cx="1577843" cy="1263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章节</a:t>
              </a:r>
              <a:endParaRPr kumimoji="0" lang="en-US" altLang="zh-CN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PART</a:t>
              </a:r>
              <a:endParaRPr kumimoji="0" lang="en-US" altLang="zh-CN" sz="3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</p:grpSp>
      <p:sp>
        <p:nvSpPr>
          <p:cNvPr id="4" name="TextBox 11"/>
          <p:cNvSpPr txBox="1"/>
          <p:nvPr/>
        </p:nvSpPr>
        <p:spPr>
          <a:xfrm>
            <a:off x="4554550" y="3018195"/>
            <a:ext cx="810260" cy="233680"/>
          </a:xfrm>
          <a:prstGeom prst="rect">
            <a:avLst/>
          </a:prstGeom>
          <a:noFill/>
        </p:spPr>
        <p:txBody>
          <a:bodyPr wrap="none" lIns="65023" tIns="32511" rIns="65023" bIns="32511" rtlCol="0">
            <a:spAutoFit/>
          </a:bodyPr>
          <a:p>
            <a:pPr marL="121920" marR="0" lvl="1" indent="-12192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指令学习</a:t>
            </a:r>
            <a:endParaRPr kumimoji="0" lang="zh-CN" altLang="en-US" sz="1100" b="0" i="0" u="none" strike="noStrike" kern="0" cap="none" spc="0" normalizeH="0" baseline="0" noProof="0" dirty="0">
              <a:ln>
                <a:noFill/>
              </a:ln>
              <a:solidFill>
                <a:srgbClr val="007E5D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指令学习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47"/>
          <p:cNvSpPr>
            <a:spLocks noChangeArrowheads="1"/>
          </p:cNvSpPr>
          <p:nvPr/>
        </p:nvSpPr>
        <p:spPr bwMode="auto">
          <a:xfrm>
            <a:off x="4119697" y="1144644"/>
            <a:ext cx="4466838" cy="346710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defTabSz="685800">
              <a:lnSpc>
                <a:spcPct val="130000"/>
              </a:lnSpc>
              <a:spcBef>
                <a:spcPct val="0"/>
              </a:spcBef>
              <a:buNone/>
              <a:defRPr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在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SPI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类别指令中，用于</a:t>
            </a:r>
            <a:r>
              <a:rPr lang="zh-CN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硬件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SPI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的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初始化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sym typeface="微软雅黑" panose="020B0503020204020204" pitchFamily="34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962620" y="2093213"/>
            <a:ext cx="187133" cy="226049"/>
            <a:chOff x="1397666" y="1419622"/>
            <a:chExt cx="474034" cy="743490"/>
          </a:xfrm>
          <a:solidFill>
            <a:schemeClr val="tx2">
              <a:lumMod val="75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grpSp>
          <p:nvGrpSpPr>
            <p:cNvPr id="11" name="组合 10"/>
            <p:cNvGrpSpPr/>
            <p:nvPr/>
          </p:nvGrpSpPr>
          <p:grpSpPr>
            <a:xfrm>
              <a:off x="1397666" y="1419622"/>
              <a:ext cx="474034" cy="743490"/>
              <a:chOff x="1397666" y="1419622"/>
              <a:chExt cx="474034" cy="743490"/>
            </a:xfrm>
            <a:grpFill/>
          </p:grpSpPr>
          <p:sp>
            <p:nvSpPr>
              <p:cNvPr id="13" name="同心圆 12"/>
              <p:cNvSpPr/>
              <p:nvPr/>
            </p:nvSpPr>
            <p:spPr>
              <a:xfrm>
                <a:off x="1397666" y="1419622"/>
                <a:ext cx="474034" cy="474034"/>
              </a:xfrm>
              <a:prstGeom prst="donut">
                <a:avLst/>
              </a:prstGeom>
              <a:grpFill/>
              <a:ln>
                <a:noFill/>
              </a:ln>
            </p:spPr>
            <p:txBody>
              <a:bodyPr anchor="ctr"/>
              <a:lstStyle/>
              <a:p>
                <a:pPr algn="ctr" defTabSz="914400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等腰三角形 13"/>
              <p:cNvSpPr/>
              <p:nvPr/>
            </p:nvSpPr>
            <p:spPr>
              <a:xfrm rot="10800000">
                <a:off x="1425882" y="1771198"/>
                <a:ext cx="417601" cy="391914"/>
              </a:xfrm>
              <a:prstGeom prst="triangle">
                <a:avLst/>
              </a:prstGeom>
              <a:grpFill/>
              <a:ln>
                <a:noFill/>
              </a:ln>
            </p:spPr>
            <p:txBody>
              <a:bodyPr anchor="ctr"/>
              <a:lstStyle/>
              <a:p>
                <a:pPr algn="ctr" defTabSz="914400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2" name="椭圆 11"/>
            <p:cNvSpPr/>
            <p:nvPr/>
          </p:nvSpPr>
          <p:spPr>
            <a:xfrm>
              <a:off x="1562675" y="1584631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txBody>
            <a:bodyPr anchor="ctr"/>
            <a:lstStyle/>
            <a:p>
              <a:pPr algn="ctr" defTabSz="914400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9" name="矩形 47"/>
          <p:cNvSpPr>
            <a:spLocks noChangeArrowheads="1"/>
          </p:cNvSpPr>
          <p:nvPr/>
        </p:nvSpPr>
        <p:spPr bwMode="auto">
          <a:xfrm>
            <a:off x="4119627" y="2086401"/>
            <a:ext cx="4466838" cy="346710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defTabSz="685800">
              <a:lnSpc>
                <a:spcPct val="130000"/>
              </a:lnSpc>
              <a:spcBef>
                <a:spcPct val="0"/>
              </a:spcBef>
              <a:buNone/>
              <a:defRPr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在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SPI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类别指令中，硬件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SPI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写数据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sym typeface="微软雅黑" panose="020B0503020204020204" pitchFamily="34" charset="-122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973415" y="1151508"/>
            <a:ext cx="187133" cy="226049"/>
            <a:chOff x="1397666" y="1419622"/>
            <a:chExt cx="474034" cy="743490"/>
          </a:xfrm>
          <a:solidFill>
            <a:schemeClr val="tx2">
              <a:lumMod val="75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grpSp>
          <p:nvGrpSpPr>
            <p:cNvPr id="20" name="组合 19"/>
            <p:cNvGrpSpPr/>
            <p:nvPr/>
          </p:nvGrpSpPr>
          <p:grpSpPr>
            <a:xfrm>
              <a:off x="1397666" y="1419622"/>
              <a:ext cx="474034" cy="743490"/>
              <a:chOff x="1397666" y="1419622"/>
              <a:chExt cx="474034" cy="743490"/>
            </a:xfrm>
            <a:grpFill/>
          </p:grpSpPr>
          <p:sp>
            <p:nvSpPr>
              <p:cNvPr id="21" name="同心圆 20"/>
              <p:cNvSpPr/>
              <p:nvPr/>
            </p:nvSpPr>
            <p:spPr>
              <a:xfrm>
                <a:off x="1397666" y="1419622"/>
                <a:ext cx="474034" cy="474034"/>
              </a:xfrm>
              <a:prstGeom prst="donut">
                <a:avLst/>
              </a:prstGeom>
              <a:grpFill/>
              <a:ln>
                <a:noFill/>
              </a:ln>
            </p:spPr>
            <p:txBody>
              <a:bodyPr anchor="ctr"/>
              <a:p>
                <a:pPr algn="ctr" defTabSz="914400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等腰三角形 21"/>
              <p:cNvSpPr/>
              <p:nvPr/>
            </p:nvSpPr>
            <p:spPr>
              <a:xfrm rot="10800000">
                <a:off x="1425882" y="1771198"/>
                <a:ext cx="417601" cy="391914"/>
              </a:xfrm>
              <a:prstGeom prst="triangle">
                <a:avLst/>
              </a:prstGeom>
              <a:grpFill/>
              <a:ln>
                <a:noFill/>
              </a:ln>
            </p:spPr>
            <p:txBody>
              <a:bodyPr anchor="ctr"/>
              <a:p>
                <a:pPr algn="ctr" defTabSz="914400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3" name="椭圆 22"/>
            <p:cNvSpPr/>
            <p:nvPr/>
          </p:nvSpPr>
          <p:spPr>
            <a:xfrm>
              <a:off x="1562675" y="1584631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txBody>
            <a:bodyPr anchor="ctr"/>
            <a:p>
              <a:pPr algn="ctr" defTabSz="914400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973415" y="3230498"/>
            <a:ext cx="187133" cy="226049"/>
            <a:chOff x="1397666" y="1419622"/>
            <a:chExt cx="474034" cy="743490"/>
          </a:xfrm>
          <a:solidFill>
            <a:schemeClr val="tx2">
              <a:lumMod val="75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grpSp>
          <p:nvGrpSpPr>
            <p:cNvPr id="25" name="组合 24"/>
            <p:cNvGrpSpPr/>
            <p:nvPr/>
          </p:nvGrpSpPr>
          <p:grpSpPr>
            <a:xfrm>
              <a:off x="1397666" y="1419622"/>
              <a:ext cx="474034" cy="743490"/>
              <a:chOff x="1397666" y="1419622"/>
              <a:chExt cx="474034" cy="743490"/>
            </a:xfrm>
            <a:grpFill/>
          </p:grpSpPr>
          <p:sp>
            <p:nvSpPr>
              <p:cNvPr id="26" name="同心圆 25"/>
              <p:cNvSpPr/>
              <p:nvPr/>
            </p:nvSpPr>
            <p:spPr>
              <a:xfrm>
                <a:off x="1397666" y="1419622"/>
                <a:ext cx="474034" cy="474034"/>
              </a:xfrm>
              <a:prstGeom prst="donut">
                <a:avLst/>
              </a:prstGeom>
              <a:grpFill/>
              <a:ln>
                <a:noFill/>
              </a:ln>
            </p:spPr>
            <p:txBody>
              <a:bodyPr anchor="ctr"/>
              <a:p>
                <a:pPr algn="ctr" defTabSz="914400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7" name="等腰三角形 26"/>
              <p:cNvSpPr/>
              <p:nvPr/>
            </p:nvSpPr>
            <p:spPr>
              <a:xfrm rot="10800000">
                <a:off x="1425882" y="1771198"/>
                <a:ext cx="417601" cy="391914"/>
              </a:xfrm>
              <a:prstGeom prst="triangle">
                <a:avLst/>
              </a:prstGeom>
              <a:grpFill/>
              <a:ln>
                <a:noFill/>
              </a:ln>
            </p:spPr>
            <p:txBody>
              <a:bodyPr anchor="ctr"/>
              <a:p>
                <a:pPr algn="ctr" defTabSz="914400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8" name="椭圆 27"/>
            <p:cNvSpPr/>
            <p:nvPr/>
          </p:nvSpPr>
          <p:spPr>
            <a:xfrm>
              <a:off x="1562675" y="1584631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txBody>
            <a:bodyPr anchor="ctr"/>
            <a:p>
              <a:pPr algn="ctr" defTabSz="914400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0820" y="1075690"/>
            <a:ext cx="2486025" cy="48577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4940" y="2050415"/>
            <a:ext cx="2095500" cy="419100"/>
          </a:xfrm>
          <a:prstGeom prst="rect">
            <a:avLst/>
          </a:prstGeom>
        </p:spPr>
      </p:pic>
      <p:sp>
        <p:nvSpPr>
          <p:cNvPr id="9" name="矩形 47"/>
          <p:cNvSpPr>
            <a:spLocks noChangeArrowheads="1"/>
          </p:cNvSpPr>
          <p:nvPr/>
        </p:nvSpPr>
        <p:spPr bwMode="auto">
          <a:xfrm>
            <a:off x="5084192" y="4294296"/>
            <a:ext cx="4466838" cy="346710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defTabSz="685800">
              <a:lnSpc>
                <a:spcPct val="130000"/>
              </a:lnSpc>
              <a:spcBef>
                <a:spcPct val="0"/>
              </a:spcBef>
              <a:buNone/>
              <a:defRPr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硬件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SPI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写入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数据并返回读取数据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sym typeface="微软雅黑" panose="020B0503020204020204" pitchFamily="34" charset="-122"/>
            </a:endParaRPr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1125" y="3173730"/>
            <a:ext cx="2139315" cy="44704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973415" y="4301743"/>
            <a:ext cx="187133" cy="226049"/>
            <a:chOff x="1397666" y="1419622"/>
            <a:chExt cx="474034" cy="743490"/>
          </a:xfrm>
          <a:solidFill>
            <a:schemeClr val="tx2">
              <a:lumMod val="75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grpSp>
          <p:nvGrpSpPr>
            <p:cNvPr id="17" name="组合 16"/>
            <p:cNvGrpSpPr/>
            <p:nvPr/>
          </p:nvGrpSpPr>
          <p:grpSpPr>
            <a:xfrm>
              <a:off x="1397666" y="1419622"/>
              <a:ext cx="474034" cy="743490"/>
              <a:chOff x="1397666" y="1419622"/>
              <a:chExt cx="474034" cy="743490"/>
            </a:xfrm>
            <a:grpFill/>
          </p:grpSpPr>
          <p:sp>
            <p:nvSpPr>
              <p:cNvPr id="29" name="同心圆 28"/>
              <p:cNvSpPr/>
              <p:nvPr/>
            </p:nvSpPr>
            <p:spPr>
              <a:xfrm>
                <a:off x="1397666" y="1419622"/>
                <a:ext cx="474034" cy="474034"/>
              </a:xfrm>
              <a:prstGeom prst="donut">
                <a:avLst/>
              </a:prstGeom>
              <a:grpFill/>
              <a:ln>
                <a:noFill/>
              </a:ln>
            </p:spPr>
            <p:txBody>
              <a:bodyPr anchor="ctr"/>
              <a:p>
                <a:pPr algn="ctr" defTabSz="914400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31" name="等腰三角形 30"/>
              <p:cNvSpPr/>
              <p:nvPr/>
            </p:nvSpPr>
            <p:spPr>
              <a:xfrm rot="10800000">
                <a:off x="1425882" y="1771198"/>
                <a:ext cx="417601" cy="391914"/>
              </a:xfrm>
              <a:prstGeom prst="triangle">
                <a:avLst/>
              </a:prstGeom>
              <a:grpFill/>
              <a:ln>
                <a:noFill/>
              </a:ln>
            </p:spPr>
            <p:txBody>
              <a:bodyPr anchor="ctr"/>
              <a:p>
                <a:pPr algn="ctr" defTabSz="914400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32" name="椭圆 31"/>
            <p:cNvSpPr/>
            <p:nvPr/>
          </p:nvSpPr>
          <p:spPr>
            <a:xfrm>
              <a:off x="1562675" y="1584631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txBody>
            <a:bodyPr anchor="ctr"/>
            <a:p>
              <a:pPr algn="ctr" defTabSz="914400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33" name="图片 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1125" y="4257040"/>
            <a:ext cx="3570605" cy="422275"/>
          </a:xfrm>
          <a:prstGeom prst="rect">
            <a:avLst/>
          </a:prstGeom>
        </p:spPr>
      </p:pic>
      <p:sp>
        <p:nvSpPr>
          <p:cNvPr id="34" name="矩形 47"/>
          <p:cNvSpPr>
            <a:spLocks noChangeArrowheads="1"/>
          </p:cNvSpPr>
          <p:nvPr/>
        </p:nvSpPr>
        <p:spPr bwMode="auto">
          <a:xfrm>
            <a:off x="4171697" y="3273851"/>
            <a:ext cx="4466838" cy="346710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defTabSz="685800">
              <a:lnSpc>
                <a:spcPct val="130000"/>
              </a:lnSpc>
              <a:spcBef>
                <a:spcPct val="0"/>
              </a:spcBef>
              <a:buNone/>
              <a:defRPr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在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SPI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类别指令中，硬件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SPI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读数据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ags/tag1.xml><?xml version="1.0" encoding="utf-8"?>
<p:tagLst xmlns:p="http://schemas.openxmlformats.org/presentationml/2006/main">
  <p:tag name="PA" val="v3.2.0"/>
</p:tagLst>
</file>

<file path=ppt/tags/tag10.xml><?xml version="1.0" encoding="utf-8"?>
<p:tagLst xmlns:p="http://schemas.openxmlformats.org/presentationml/2006/main">
  <p:tag name="MH" val="20161022204031"/>
  <p:tag name="MH_LIBRARY" val="GRAPHIC"/>
  <p:tag name="MH_ORDER" val="Straight Connector 6"/>
</p:tagLst>
</file>

<file path=ppt/tags/tag11.xml><?xml version="1.0" encoding="utf-8"?>
<p:tagLst xmlns:p="http://schemas.openxmlformats.org/presentationml/2006/main">
  <p:tag name="MH" val="20161022204031"/>
  <p:tag name="MH_LIBRARY" val="GRAPHIC"/>
  <p:tag name="MH_ORDER" val="Straight Connector 6"/>
</p:tagLst>
</file>

<file path=ppt/tags/tag12.xml><?xml version="1.0" encoding="utf-8"?>
<p:tagLst xmlns:p="http://schemas.openxmlformats.org/presentationml/2006/main">
  <p:tag name="MH" val="20161022204031"/>
  <p:tag name="MH_LIBRARY" val="GRAPHIC"/>
  <p:tag name="MH_ORDER" val="Straight Connector 6"/>
</p:tagLst>
</file>

<file path=ppt/tags/tag13.xml><?xml version="1.0" encoding="utf-8"?>
<p:tagLst xmlns:p="http://schemas.openxmlformats.org/presentationml/2006/main">
  <p:tag name="PA" val="v3.2.0"/>
</p:tagLst>
</file>

<file path=ppt/tags/tag2.xml><?xml version="1.0" encoding="utf-8"?>
<p:tagLst xmlns:p="http://schemas.openxmlformats.org/presentationml/2006/main">
  <p:tag name="MH" val="20161022203400"/>
  <p:tag name="MH_LIBRARY" val="GRAPHIC"/>
  <p:tag name="MH_TYPE" val="SubTitle"/>
  <p:tag name="MH_ORDER" val="1"/>
</p:tagLst>
</file>

<file path=ppt/tags/tag3.xml><?xml version="1.0" encoding="utf-8"?>
<p:tagLst xmlns:p="http://schemas.openxmlformats.org/presentationml/2006/main">
  <p:tag name="MH" val="20161022203400"/>
  <p:tag name="MH_LIBRARY" val="GRAPHIC"/>
  <p:tag name="MH_TYPE" val="Other"/>
  <p:tag name="MH_ORDER" val="1"/>
</p:tagLst>
</file>

<file path=ppt/tags/tag4.xml><?xml version="1.0" encoding="utf-8"?>
<p:tagLst xmlns:p="http://schemas.openxmlformats.org/presentationml/2006/main">
  <p:tag name="MH" val="20161022203400"/>
  <p:tag name="MH_LIBRARY" val="GRAPHIC"/>
  <p:tag name="MH_TYPE" val="SubTitle"/>
  <p:tag name="MH_ORDER" val="2"/>
</p:tagLst>
</file>

<file path=ppt/tags/tag5.xml><?xml version="1.0" encoding="utf-8"?>
<p:tagLst xmlns:p="http://schemas.openxmlformats.org/presentationml/2006/main">
  <p:tag name="MH" val="20161022203400"/>
  <p:tag name="MH_LIBRARY" val="GRAPHIC"/>
  <p:tag name="MH_TYPE" val="Other"/>
  <p:tag name="MH_ORDER" val="2"/>
</p:tagLst>
</file>

<file path=ppt/tags/tag6.xml><?xml version="1.0" encoding="utf-8"?>
<p:tagLst xmlns:p="http://schemas.openxmlformats.org/presentationml/2006/main">
  <p:tag name="MH" val="20161022203400"/>
  <p:tag name="MH_LIBRARY" val="GRAPHIC"/>
  <p:tag name="MH_TYPE" val="SubTitle"/>
  <p:tag name="MH_ORDER" val="3"/>
</p:tagLst>
</file>

<file path=ppt/tags/tag7.xml><?xml version="1.0" encoding="utf-8"?>
<p:tagLst xmlns:p="http://schemas.openxmlformats.org/presentationml/2006/main">
  <p:tag name="MH" val="20161022203400"/>
  <p:tag name="MH_LIBRARY" val="GRAPHIC"/>
  <p:tag name="MH_TYPE" val="Other"/>
  <p:tag name="MH_ORDER" val="3"/>
</p:tagLst>
</file>

<file path=ppt/tags/tag8.xml><?xml version="1.0" encoding="utf-8"?>
<p:tagLst xmlns:p="http://schemas.openxmlformats.org/presentationml/2006/main">
  <p:tag name="MH" val="20160830110146"/>
  <p:tag name="MH_LIBRARY" val="CONTENTS"/>
  <p:tag name="MH_TYPE" val="OTHERS"/>
  <p:tag name="ID" val="553512"/>
</p:tagLst>
</file>

<file path=ppt/tags/tag9.xml><?xml version="1.0" encoding="utf-8"?>
<p:tagLst xmlns:p="http://schemas.openxmlformats.org/presentationml/2006/main">
  <p:tag name="MH" val="20160830110146"/>
  <p:tag name="MH_LIBRARY" val="CONTENTS"/>
  <p:tag name="MH_TYPE" val="OTHERS"/>
  <p:tag name="ID" val="553512"/>
</p:tagLst>
</file>

<file path=ppt/theme/theme1.xml><?xml version="1.0" encoding="utf-8"?>
<a:theme xmlns:a="http://schemas.openxmlformats.org/drawingml/2006/main" name="webwppDef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601</Words>
  <Application>WPS 演示</Application>
  <PresentationFormat>全屏显示(16:9)</PresentationFormat>
  <Paragraphs>86</Paragraphs>
  <Slides>12</Slides>
  <Notes>21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12</vt:i4>
      </vt:variant>
    </vt:vector>
  </HeadingPairs>
  <TitlesOfParts>
    <vt:vector size="22" baseType="lpstr">
      <vt:lpstr>Arial</vt:lpstr>
      <vt:lpstr>宋体</vt:lpstr>
      <vt:lpstr>Wingdings</vt:lpstr>
      <vt:lpstr>微软雅黑</vt:lpstr>
      <vt:lpstr>Calibri</vt:lpstr>
      <vt:lpstr>Calibri</vt:lpstr>
      <vt:lpstr>Arial Unicode MS</vt:lpstr>
      <vt:lpstr>webwppDefTheme</vt:lpstr>
      <vt:lpstr>Office 主题​​</vt:lpstr>
      <vt:lpstr>3_Office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cp:lastModifiedBy>陈哲东</cp:lastModifiedBy>
  <cp:revision>16</cp:revision>
  <dcterms:created xsi:type="dcterms:W3CDTF">2021-01-29T07:48:00Z</dcterms:created>
  <dcterms:modified xsi:type="dcterms:W3CDTF">2021-02-21T06:44:05Z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2052-11.1.0.10116</vt:lpwstr>
  </property>
</Properties>
</file>