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  <p:sldMasterId id="2147483669" r:id="rId4"/>
  </p:sldMasterIdLst>
  <p:notesMasterIdLst>
    <p:notesMasterId r:id="rId6"/>
  </p:notesMasterIdLst>
  <p:sldIdLst>
    <p:sldId id="256" r:id="rId5"/>
    <p:sldId id="257" r:id="rId7"/>
    <p:sldId id="258" r:id="rId8"/>
    <p:sldId id="302" r:id="rId9"/>
    <p:sldId id="259" r:id="rId10"/>
    <p:sldId id="260" r:id="rId11"/>
    <p:sldId id="322" r:id="rId12"/>
    <p:sldId id="261" r:id="rId13"/>
    <p:sldId id="327" r:id="rId14"/>
    <p:sldId id="328" r:id="rId15"/>
    <p:sldId id="323" r:id="rId16"/>
    <p:sldId id="288" r:id="rId17"/>
    <p:sldId id="285" r:id="rId1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7E5D"/>
    <a:srgbClr val="009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6314" autoAdjust="0"/>
  </p:normalViewPr>
  <p:slideViewPr>
    <p:cSldViewPr>
      <p:cViewPr varScale="1">
        <p:scale>
          <a:sx n="145" d="100"/>
          <a:sy n="145" d="100"/>
        </p:scale>
        <p:origin x="606" y="120"/>
      </p:cViewPr>
      <p:guideLst>
        <p:guide orient="horz" pos="1569"/>
        <p:guide pos="29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C5B276FC-40CA-4FE8-B0AB-B83A8F9A0683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BF37141F-B290-4B47-BA90-28DAE3B85FFD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02412" y="1731661"/>
            <a:ext cx="8139178" cy="674375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02444" y="2674144"/>
            <a:ext cx="8139113" cy="601028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30079" y="545783"/>
            <a:ext cx="2948940" cy="836295"/>
          </a:xfrm>
        </p:spPr>
        <p:txBody>
          <a:bodyPr anchor="ctr" anchorCtr="0"/>
          <a:lstStyle>
            <a:lvl1pPr>
              <a:defRPr sz="2400"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3853815" y="545783"/>
            <a:ext cx="4629150" cy="4052411"/>
          </a:xfrm>
        </p:spPr>
        <p:txBody>
          <a:bodyPr/>
          <a:lstStyle>
            <a:lvl1pPr>
              <a:defRPr sz="1800">
                <a:latin typeface="+mn-ea"/>
                <a:ea typeface="+mn-ea"/>
              </a:defRPr>
            </a:lvl1pPr>
            <a:lvl2pPr marL="342900" indent="0">
              <a:buNone/>
              <a:defRPr sz="1800">
                <a:latin typeface="+mn-ea"/>
                <a:ea typeface="+mn-ea"/>
              </a:defRPr>
            </a:lvl2pPr>
            <a:lvl3pPr>
              <a:defRPr sz="1800">
                <a:latin typeface="+mn-ea"/>
                <a:ea typeface="+mn-ea"/>
              </a:defRPr>
            </a:lvl3pPr>
            <a:lvl4pPr>
              <a:defRPr sz="1800"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630079" y="1679734"/>
            <a:ext cx="2948940" cy="2918936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sz="1800">
                <a:latin typeface="+mn-ea"/>
                <a:ea typeface="+mn-ea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>
              <a:sym typeface="+mn-ea"/>
            </a:endParaRPr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502444" y="4203859"/>
            <a:ext cx="8139113" cy="418624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502444" y="481013"/>
            <a:ext cx="8139113" cy="341709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7334" cy="515112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350996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4715828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67693"/>
            <a:ext cx="8139178" cy="674375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2.png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0" Type="http://schemas.openxmlformats.org/officeDocument/2006/relationships/notesSlide" Target="../notesSlides/notesSlide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/>
          <p:nvPr/>
        </p:nvSpPr>
        <p:spPr>
          <a:xfrm>
            <a:off x="611560" y="1491630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STC16F40K128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芯片的天问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图形化课程</a:t>
            </a:r>
            <a:endParaRPr lang="zh-CN" altLang="en-US" sz="1400" spc="3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214340" y="3302050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文本框 20"/>
          <p:cNvSpPr txBox="1"/>
          <p:nvPr/>
        </p:nvSpPr>
        <p:spPr>
          <a:xfrm>
            <a:off x="1269827" y="3286659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76355" y="3286659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" name="圆角矩形 8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  <a:endPara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1695544" y="2050120"/>
            <a:ext cx="2950210" cy="64389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RTC</a:t>
            </a:r>
            <a:r>
              <a:rPr lang="zh-CN" altLang="en-US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实时时钟</a:t>
            </a:r>
            <a:endParaRPr lang="zh-CN" altLang="en-US" sz="3600" kern="0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27591" y="2891667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08805" y="289690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74852" y="2896902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35053" y="2891666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71622" y="288283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指令学习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47"/>
          <p:cNvSpPr>
            <a:spLocks noChangeArrowheads="1"/>
          </p:cNvSpPr>
          <p:nvPr/>
        </p:nvSpPr>
        <p:spPr bwMode="auto">
          <a:xfrm>
            <a:off x="4494982" y="1397374"/>
            <a:ext cx="4466838" cy="62611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在传感器类别指令中，用于</a:t>
            </a:r>
            <a:r>
              <a:rPr 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设置</a:t>
            </a:r>
            <a:r>
              <a:rPr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RTC</a:t>
            </a:r>
            <a:r>
              <a:rPr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 的</a:t>
            </a:r>
            <a:r>
              <a:rPr 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时间，可以更改年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月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日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时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分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秒的参数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084540" y="1600453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0" name="组合 19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21" name="同心圆 20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" name="椭圆 22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083905" y="2920618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5" name="组合 24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26" name="同心圆 25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8" name="椭圆 27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矩形 47"/>
          <p:cNvSpPr>
            <a:spLocks noChangeArrowheads="1"/>
          </p:cNvSpPr>
          <p:nvPr/>
        </p:nvSpPr>
        <p:spPr bwMode="auto">
          <a:xfrm>
            <a:off x="4355847" y="2738546"/>
            <a:ext cx="4466838" cy="90551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在传感器类别指令中，</a:t>
            </a:r>
            <a:r>
              <a:rPr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用于</a:t>
            </a:r>
            <a:r>
              <a:rPr 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设置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RTC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时钟模块的时间</a:t>
            </a:r>
            <a:r>
              <a:rPr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。</a:t>
            </a:r>
            <a:r>
              <a:rPr 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指令默认时间是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“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周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”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，数值为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“1”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，可以选择时间为年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月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日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周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时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分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秒，并设置具体数值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3850" y="1330960"/>
            <a:ext cx="2762250" cy="871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850" y="2738755"/>
            <a:ext cx="2207895" cy="649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程序编写</a:t>
            </a:r>
            <a:endParaRPr lang="zh-CN" altLang="en-US" sz="32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3</a:t>
              </a: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729551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程序实现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RTC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读取时间，并使用数码管显示出来，可以自行设置时间</a:t>
            </a:r>
            <a:endParaRPr lang="zh-CN" altLang="en-US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 descr="2-RTC实时时钟_161268884479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0285" y="598170"/>
            <a:ext cx="4075430" cy="4361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/>
          <p:nvPr/>
        </p:nvSpPr>
        <p:spPr>
          <a:xfrm>
            <a:off x="314977" y="1563638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STC16F40K128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芯片的天问</a:t>
            </a:r>
            <a:r>
              <a:rPr lang="en-US" altLang="zh-CN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图形化课程</a:t>
            </a:r>
            <a:endParaRPr lang="zh-CN" altLang="en-US" sz="1400" spc="3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框 23"/>
          <p:cNvSpPr txBox="1"/>
          <p:nvPr/>
        </p:nvSpPr>
        <p:spPr>
          <a:xfrm>
            <a:off x="3280660" y="3236580"/>
            <a:ext cx="1676058" cy="29956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zh-CN"/>
            </a:defPPr>
            <a:lvl1pPr>
              <a:defRPr sz="1600"/>
            </a:lvl1pPr>
          </a:lstStyle>
          <a:p>
            <a:pPr algn="ctr"/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时间：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月</a:t>
            </a:r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524706" y="1999248"/>
            <a:ext cx="4698719" cy="76943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感谢您的聆听</a:t>
            </a:r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endParaRPr lang="en-US" altLang="zh-CN" sz="4400" kern="0" cap="all" dirty="0">
              <a:solidFill>
                <a:srgbClr val="EEECE1">
                  <a:lumMod val="2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65527" y="2911854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46741" y="291708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12788" y="2917089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72989" y="2911853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9558" y="290301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917757" y="3251979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2" name="文本框 20"/>
          <p:cNvSpPr txBox="1"/>
          <p:nvPr/>
        </p:nvSpPr>
        <p:spPr>
          <a:xfrm>
            <a:off x="973244" y="3236588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279772" y="3236588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" name="圆角矩形 23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  <a:endPara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 rot="2575115">
            <a:off x="623370" y="1401906"/>
            <a:ext cx="2474497" cy="244900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2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MH_SubTitle_1"/>
          <p:cNvSpPr/>
          <p:nvPr>
            <p:custDataLst>
              <p:tags r:id="rId1"/>
            </p:custDataLst>
          </p:nvPr>
        </p:nvSpPr>
        <p:spPr>
          <a:xfrm>
            <a:off x="4716016" y="1635646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硬件概述</a:t>
            </a:r>
            <a:endParaRPr lang="zh-CN" altLang="en-US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MH_Other_1"/>
          <p:cNvSpPr/>
          <p:nvPr>
            <p:custDataLst>
              <p:tags r:id="rId2"/>
            </p:custDataLst>
          </p:nvPr>
        </p:nvSpPr>
        <p:spPr>
          <a:xfrm>
            <a:off x="4214789" y="1635646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MH_SubTitle_2"/>
          <p:cNvSpPr/>
          <p:nvPr>
            <p:custDataLst>
              <p:tags r:id="rId3"/>
            </p:custDataLst>
          </p:nvPr>
        </p:nvSpPr>
        <p:spPr>
          <a:xfrm>
            <a:off x="4716016" y="2347639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指令学习</a:t>
            </a:r>
            <a:endParaRPr lang="zh-CN" altLang="en-US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MH_Other_2"/>
          <p:cNvSpPr/>
          <p:nvPr>
            <p:custDataLst>
              <p:tags r:id="rId4"/>
            </p:custDataLst>
          </p:nvPr>
        </p:nvSpPr>
        <p:spPr>
          <a:xfrm>
            <a:off x="4214789" y="2347639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MH_SubTitle_3"/>
          <p:cNvSpPr/>
          <p:nvPr>
            <p:custDataLst>
              <p:tags r:id="rId5"/>
            </p:custDataLst>
          </p:nvPr>
        </p:nvSpPr>
        <p:spPr>
          <a:xfrm>
            <a:off x="4716016" y="3059633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sz="1600" kern="0" dirty="0">
                <a:solidFill>
                  <a:srgbClr val="FF99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程序编写</a:t>
            </a:r>
            <a:endParaRPr lang="zh-CN" altLang="en-US" sz="1600" kern="0" dirty="0">
              <a:solidFill>
                <a:srgbClr val="FF999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MH_Other_3"/>
          <p:cNvSpPr/>
          <p:nvPr>
            <p:custDataLst>
              <p:tags r:id="rId6"/>
            </p:custDataLst>
          </p:nvPr>
        </p:nvSpPr>
        <p:spPr>
          <a:xfrm>
            <a:off x="4214789" y="3059633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rgbClr val="FF99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Others_1"/>
          <p:cNvSpPr txBox="1"/>
          <p:nvPr>
            <p:custDataLst>
              <p:tags r:id="rId7"/>
            </p:custDataLst>
          </p:nvPr>
        </p:nvSpPr>
        <p:spPr>
          <a:xfrm>
            <a:off x="838786" y="2101715"/>
            <a:ext cx="2043664" cy="72228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7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  <a:endParaRPr kumimoji="0" lang="zh-CN" altLang="en-US" sz="47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Others_2"/>
          <p:cNvSpPr txBox="1"/>
          <p:nvPr>
            <p:custDataLst>
              <p:tags r:id="rId8"/>
            </p:custDataLst>
          </p:nvPr>
        </p:nvSpPr>
        <p:spPr>
          <a:xfrm>
            <a:off x="849108" y="2824003"/>
            <a:ext cx="2023020" cy="3064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硬件概述</a:t>
            </a:r>
            <a:endParaRPr lang="zh-CN" altLang="en-US" sz="32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4418383" y="2803352"/>
            <a:ext cx="8102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硬件概述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295" y="2803352"/>
            <a:ext cx="8102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引脚位置</a:t>
            </a:r>
            <a:endParaRPr lang="zh-CN" altLang="en-US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4418025" y="3144560"/>
            <a:ext cx="9499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电路原理图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01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硬件概述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1436370" y="1520825"/>
            <a:ext cx="3598545" cy="205422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defTabSz="685800">
              <a:lnSpc>
                <a:spcPct val="150000"/>
              </a:lnSpc>
              <a:spcAft>
                <a:spcPts val="375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BM8563 是一款低功耗 CMOS 实时时钟/日历芯片，它提供一个可编程的时钟输出，一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>
              <a:lnSpc>
                <a:spcPct val="150000"/>
              </a:lnSpc>
              <a:spcAft>
                <a:spcPts val="375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个中断输出和一个掉电检测器，所有的地址和数据都通过 I2C 总线接口串行传递。最大总线速度为 400Kbits/s，每次读写数据后，内嵌的字地址寄存器会自动递增。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7825" y="1584325"/>
            <a:ext cx="2524125" cy="1495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19600" y="918845"/>
            <a:ext cx="3308985" cy="3723640"/>
          </a:xfrm>
          <a:prstGeom prst="rect">
            <a:avLst/>
          </a:prstGeom>
          <a:solidFill>
            <a:srgbClr val="FF9999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440" y="998855"/>
            <a:ext cx="2257425" cy="3570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2294" y="17329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引脚位置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077637" y="919707"/>
            <a:ext cx="3010707" cy="3729466"/>
          </a:xfrm>
          <a:prstGeom prst="roundRect">
            <a:avLst>
              <a:gd name="adj" fmla="val 3967"/>
            </a:avLst>
          </a:prstGeom>
          <a:solidFill>
            <a:schemeClr val="tx2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35" y="919629"/>
            <a:ext cx="2060455" cy="3525803"/>
          </a:xfrm>
          <a:prstGeom prst="rect">
            <a:avLst/>
          </a:prstGeom>
        </p:spPr>
      </p:pic>
      <p:sp>
        <p:nvSpPr>
          <p:cNvPr id="87" name="矩形 86"/>
          <p:cNvSpPr/>
          <p:nvPr/>
        </p:nvSpPr>
        <p:spPr>
          <a:xfrm>
            <a:off x="2242185" y="2690495"/>
            <a:ext cx="203835" cy="181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6149340" y="2871470"/>
            <a:ext cx="347345" cy="196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0" name="直接箭头连接符 89"/>
          <p:cNvCxnSpPr/>
          <p:nvPr/>
        </p:nvCxnSpPr>
        <p:spPr>
          <a:xfrm flipH="1">
            <a:off x="1922145" y="2774950"/>
            <a:ext cx="283210" cy="120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本框 91"/>
          <p:cNvSpPr txBox="1"/>
          <p:nvPr/>
        </p:nvSpPr>
        <p:spPr>
          <a:xfrm>
            <a:off x="1402080" y="2627630"/>
            <a:ext cx="7416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n-ea"/>
              </a:rPr>
              <a:t>RTC</a:t>
            </a:r>
            <a:endParaRPr lang="en-US" sz="14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94" name="直接箭头连接符 93"/>
          <p:cNvCxnSpPr/>
          <p:nvPr/>
        </p:nvCxnSpPr>
        <p:spPr>
          <a:xfrm>
            <a:off x="6496685" y="2970530"/>
            <a:ext cx="28765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文本框 96"/>
          <p:cNvSpPr txBox="1"/>
          <p:nvPr/>
        </p:nvSpPr>
        <p:spPr>
          <a:xfrm>
            <a:off x="6793865" y="2816860"/>
            <a:ext cx="11582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+mn-ea"/>
                <a:cs typeface="+mn-ea"/>
              </a:rPr>
              <a:t>I2C</a:t>
            </a:r>
            <a:endParaRPr lang="en-US" sz="1400" b="1" dirty="0">
              <a:solidFill>
                <a:srgbClr val="FF0000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电路原理图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245" y="1570355"/>
            <a:ext cx="3402330" cy="1905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955" y="1668145"/>
            <a:ext cx="5071110" cy="1807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指令学习</a:t>
            </a:r>
            <a:endParaRPr lang="zh-CN" altLang="en-US" sz="32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02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指令学习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47"/>
          <p:cNvSpPr>
            <a:spLocks noChangeArrowheads="1"/>
          </p:cNvSpPr>
          <p:nvPr/>
        </p:nvSpPr>
        <p:spPr bwMode="auto">
          <a:xfrm>
            <a:off x="4163512" y="1407534"/>
            <a:ext cx="4466838" cy="34671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在传感器类别指令中，用于</a:t>
            </a:r>
            <a:r>
              <a:rPr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初始化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RTC</a:t>
            </a:r>
            <a:r>
              <a:rPr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 的控制引脚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85175" y="2679953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1" name="组合 10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13" name="同心圆 12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4163442" y="2636946"/>
            <a:ext cx="4466838" cy="34671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在传感器类别指令中，用于读取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RTC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时钟模块的数据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0375" y="1407795"/>
            <a:ext cx="1275715" cy="52959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375" y="2491105"/>
            <a:ext cx="1440180" cy="63881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1084540" y="1600453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0" name="组合 19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21" name="同心圆 20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" name="椭圆 22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085175" y="3762628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5" name="组合 24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26" name="同心圆 25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8" name="椭圆 27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460" y="3762375"/>
            <a:ext cx="1831340" cy="546100"/>
          </a:xfrm>
          <a:prstGeom prst="rect">
            <a:avLst/>
          </a:prstGeom>
        </p:spPr>
      </p:pic>
      <p:sp>
        <p:nvSpPr>
          <p:cNvPr id="30" name="矩形 47"/>
          <p:cNvSpPr>
            <a:spLocks noChangeArrowheads="1"/>
          </p:cNvSpPr>
          <p:nvPr/>
        </p:nvSpPr>
        <p:spPr bwMode="auto">
          <a:xfrm>
            <a:off x="4072002" y="3812331"/>
            <a:ext cx="4466838" cy="62611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在传感器类别指令中，</a:t>
            </a:r>
            <a:r>
              <a:rPr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用于</a:t>
            </a:r>
            <a:r>
              <a:rPr 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读取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RTC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时钟模块的时间</a:t>
            </a:r>
            <a:r>
              <a:rPr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。第一个参数用于设置</a:t>
            </a:r>
            <a:r>
              <a:rPr 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读取是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年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月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日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周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时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分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秒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指令学习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47"/>
          <p:cNvSpPr>
            <a:spLocks noChangeArrowheads="1"/>
          </p:cNvSpPr>
          <p:nvPr/>
        </p:nvSpPr>
        <p:spPr bwMode="auto">
          <a:xfrm>
            <a:off x="4163512" y="1407534"/>
            <a:ext cx="4466838" cy="34671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在传感器类别指令中，用于</a:t>
            </a:r>
            <a:r>
              <a:rPr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初始化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RTC</a:t>
            </a:r>
            <a:r>
              <a:rPr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 的控制引脚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85175" y="2679953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1" name="组合 10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13" name="同心圆 12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4163442" y="2636946"/>
            <a:ext cx="4466838" cy="34671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在传感器类别指令中，用于读取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RTC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时钟模块的数据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0375" y="1407795"/>
            <a:ext cx="1275715" cy="52959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375" y="2491105"/>
            <a:ext cx="1440180" cy="63881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1084540" y="1600453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0" name="组合 19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21" name="同心圆 20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" name="椭圆 22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085175" y="3762628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5" name="组合 24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26" name="同心圆 25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8" name="椭圆 27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460" y="3762375"/>
            <a:ext cx="1831340" cy="546100"/>
          </a:xfrm>
          <a:prstGeom prst="rect">
            <a:avLst/>
          </a:prstGeom>
        </p:spPr>
      </p:pic>
      <p:sp>
        <p:nvSpPr>
          <p:cNvPr id="30" name="矩形 47"/>
          <p:cNvSpPr>
            <a:spLocks noChangeArrowheads="1"/>
          </p:cNvSpPr>
          <p:nvPr/>
        </p:nvSpPr>
        <p:spPr bwMode="auto">
          <a:xfrm>
            <a:off x="4072002" y="3812331"/>
            <a:ext cx="4466838" cy="62611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在传感器类别指令中，</a:t>
            </a:r>
            <a:r>
              <a:rPr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用于</a:t>
            </a:r>
            <a:r>
              <a:rPr 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读取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RTC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时钟模块的时间</a:t>
            </a:r>
            <a:r>
              <a:rPr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。第一个参数用于设置</a:t>
            </a:r>
            <a:r>
              <a:rPr 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读取是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年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月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日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周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时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分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秒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PA" val="v3.2.0"/>
</p:tagLst>
</file>

<file path=ppt/tags/tag10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1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2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3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1"/>
</p:tagLst>
</file>

<file path=ppt/tags/tag3.xml><?xml version="1.0" encoding="utf-8"?>
<p:tagLst xmlns:p="http://schemas.openxmlformats.org/presentationml/2006/main">
  <p:tag name="MH" val="20161022203400"/>
  <p:tag name="MH_LIBRARY" val="GRAPHIC"/>
  <p:tag name="MH_TYPE" val="Other"/>
  <p:tag name="MH_ORDER" val="1"/>
</p:tagLst>
</file>

<file path=ppt/tags/tag4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2"/>
</p:tagLst>
</file>

<file path=ppt/tags/tag5.xml><?xml version="1.0" encoding="utf-8"?>
<p:tagLst xmlns:p="http://schemas.openxmlformats.org/presentationml/2006/main">
  <p:tag name="MH" val="20161022203400"/>
  <p:tag name="MH_LIBRARY" val="GRAPHIC"/>
  <p:tag name="MH_TYPE" val="Other"/>
  <p:tag name="MH_ORDER" val="2"/>
</p:tagLst>
</file>

<file path=ppt/tags/tag6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3"/>
</p:tagLst>
</file>

<file path=ppt/tags/tag7.xml><?xml version="1.0" encoding="utf-8"?>
<p:tagLst xmlns:p="http://schemas.openxmlformats.org/presentationml/2006/main">
  <p:tag name="MH" val="20161022203400"/>
  <p:tag name="MH_LIBRARY" val="GRAPHIC"/>
  <p:tag name="MH_TYPE" val="Other"/>
  <p:tag name="MH_ORDER" val="3"/>
</p:tagLst>
</file>

<file path=ppt/tags/tag8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9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665</Words>
  <Application>WPS 演示</Application>
  <PresentationFormat>全屏显示(16:9)</PresentationFormat>
  <Paragraphs>99</Paragraphs>
  <Slides>13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Calibri</vt:lpstr>
      <vt:lpstr>Calibri</vt:lpstr>
      <vt:lpstr>Arial Unicode MS</vt:lpstr>
      <vt:lpstr>webwppDefTheme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陈哲东</cp:lastModifiedBy>
  <cp:revision>11</cp:revision>
  <dcterms:created xsi:type="dcterms:W3CDTF">2021-01-29T07:48:00Z</dcterms:created>
  <dcterms:modified xsi:type="dcterms:W3CDTF">2021-02-21T06:37:14Z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2052-11.1.0.10116</vt:lpwstr>
  </property>
</Properties>
</file>