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7" r:id="rId3"/>
    <p:sldMasterId id="2147483669" r:id="rId4"/>
  </p:sldMasterIdLst>
  <p:notesMasterIdLst>
    <p:notesMasterId r:id="rId6"/>
  </p:notesMasterIdLst>
  <p:sldIdLst>
    <p:sldId id="256" r:id="rId5"/>
    <p:sldId id="257" r:id="rId7"/>
    <p:sldId id="258" r:id="rId8"/>
    <p:sldId id="302" r:id="rId9"/>
    <p:sldId id="260" r:id="rId10"/>
    <p:sldId id="322" r:id="rId11"/>
    <p:sldId id="261" r:id="rId12"/>
    <p:sldId id="323" r:id="rId13"/>
    <p:sldId id="288" r:id="rId14"/>
    <p:sldId id="285" r:id="rId15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007E5D"/>
    <a:srgbClr val="0092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6314" autoAdjust="0"/>
  </p:normalViewPr>
  <p:slideViewPr>
    <p:cSldViewPr>
      <p:cViewPr varScale="1">
        <p:scale>
          <a:sx n="145" d="100"/>
          <a:sy n="145" d="100"/>
        </p:scale>
        <p:origin x="606" y="120"/>
      </p:cViewPr>
      <p:guideLst>
        <p:guide orient="horz" pos="1572"/>
        <p:guide pos="29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8" Type="http://schemas.openxmlformats.org/officeDocument/2006/relationships/slide" Target="slides/slide3.xml"/><Relationship Id="rId7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微软雅黑" panose="020B0503020204020204" pitchFamily="34" charset="-122"/>
              </a:defRPr>
            </a:lvl1pPr>
          </a:lstStyle>
          <a:p>
            <a:fld id="{C5B276FC-40CA-4FE8-B0AB-B83A8F9A0683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微软雅黑" panose="020B0503020204020204" pitchFamily="34" charset="-122"/>
              </a:defRPr>
            </a:lvl1pPr>
          </a:lstStyle>
          <a:p>
            <a:fld id="{BF37141F-B290-4B47-BA90-28DAE3B85FFD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F37141F-B290-4B47-BA90-28DAE3B85FF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502412" y="1731661"/>
            <a:ext cx="8139178" cy="674375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4050" b="0" spc="600">
                <a:effectLst/>
                <a:latin typeface="+mn-ea"/>
                <a:ea typeface="+mn-ea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502444" y="2674144"/>
            <a:ext cx="8139113" cy="601028"/>
          </a:xfrm>
        </p:spPr>
        <p:txBody>
          <a:bodyPr lIns="101600" tIns="38100" rIns="76200" bIns="38100" anchor="ctr" anchorCtr="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1800" u="none" strike="noStrike" kern="1200" cap="none" spc="200" normalizeH="0" baseline="0">
                <a:solidFill>
                  <a:schemeClr val="tx1"/>
                </a:solidFill>
                <a:uFillTx/>
                <a:latin typeface="+mn-ea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>
                <a:ea typeface="微软雅黑" panose="020B0503020204020204" pitchFamily="34" charset="-122"/>
              </a:defRPr>
            </a:lvl1pPr>
            <a:lvl2pPr>
              <a:defRPr sz="2800">
                <a:ea typeface="微软雅黑" panose="020B0503020204020204" pitchFamily="34" charset="-122"/>
              </a:defRPr>
            </a:lvl2pPr>
            <a:lvl3pPr>
              <a:defRPr sz="2400">
                <a:ea typeface="微软雅黑" panose="020B0503020204020204" pitchFamily="34" charset="-122"/>
              </a:defRPr>
            </a:lvl3pPr>
            <a:lvl4pPr>
              <a:defRPr sz="2000">
                <a:ea typeface="微软雅黑" panose="020B0503020204020204" pitchFamily="34" charset="-122"/>
              </a:defRPr>
            </a:lvl4pPr>
            <a:lvl5pPr>
              <a:defRPr sz="2000">
                <a:ea typeface="微软雅黑" panose="020B0503020204020204" pitchFamily="34" charset="-122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ea typeface="微软雅黑" panose="020B0503020204020204" pitchFamily="34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正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02412" y="435919"/>
            <a:ext cx="8139178" cy="486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idx="1" hasCustomPrompt="1"/>
          </p:nvPr>
        </p:nvSpPr>
        <p:spPr>
          <a:xfrm>
            <a:off x="502444" y="1131094"/>
            <a:ext cx="8139113" cy="3561874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>
                <a:ea typeface="微软雅黑" panose="020B0503020204020204" pitchFamily="34" charset="-122"/>
              </a:defRPr>
            </a:lvl1pPr>
            <a:lvl2pPr>
              <a:defRPr sz="2800">
                <a:ea typeface="微软雅黑" panose="020B0503020204020204" pitchFamily="34" charset="-122"/>
              </a:defRPr>
            </a:lvl2pPr>
            <a:lvl3pPr>
              <a:defRPr sz="2400">
                <a:ea typeface="微软雅黑" panose="020B0503020204020204" pitchFamily="34" charset="-122"/>
              </a:defRPr>
            </a:lvl3pPr>
            <a:lvl4pPr>
              <a:defRPr sz="2000">
                <a:ea typeface="微软雅黑" panose="020B0503020204020204" pitchFamily="34" charset="-122"/>
              </a:defRPr>
            </a:lvl4pPr>
            <a:lvl5pPr>
              <a:defRPr sz="2000">
                <a:ea typeface="微软雅黑" panose="020B0503020204020204" pitchFamily="34" charset="-122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ea typeface="微软雅黑" panose="020B0503020204020204" pitchFamily="34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标题与图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5" name="标题 4"/>
          <p:cNvSpPr>
            <a:spLocks noGrp="1"/>
          </p:cNvSpPr>
          <p:nvPr>
            <p:ph type="title" hasCustomPrompt="1"/>
          </p:nvPr>
        </p:nvSpPr>
        <p:spPr>
          <a:xfrm>
            <a:off x="630079" y="545783"/>
            <a:ext cx="2948940" cy="836295"/>
          </a:xfrm>
        </p:spPr>
        <p:txBody>
          <a:bodyPr anchor="ctr" anchorCtr="0"/>
          <a:lstStyle>
            <a:lvl1pPr>
              <a:defRPr sz="2400">
                <a:latin typeface="+mn-ea"/>
                <a:ea typeface="+mn-ea"/>
              </a:defRPr>
            </a:lvl1pPr>
          </a:lstStyle>
          <a:p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idx="1" hasCustomPrompt="1"/>
          </p:nvPr>
        </p:nvSpPr>
        <p:spPr>
          <a:xfrm>
            <a:off x="3853815" y="545783"/>
            <a:ext cx="4629150" cy="4052411"/>
          </a:xfrm>
        </p:spPr>
        <p:txBody>
          <a:bodyPr/>
          <a:lstStyle>
            <a:lvl1pPr>
              <a:defRPr sz="1800">
                <a:latin typeface="+mn-ea"/>
                <a:ea typeface="+mn-ea"/>
              </a:defRPr>
            </a:lvl1pPr>
            <a:lvl2pPr marL="342900" indent="0">
              <a:buNone/>
              <a:defRPr sz="1800">
                <a:latin typeface="+mn-ea"/>
                <a:ea typeface="+mn-ea"/>
              </a:defRPr>
            </a:lvl2pPr>
            <a:lvl3pPr>
              <a:defRPr sz="1800">
                <a:latin typeface="+mn-ea"/>
                <a:ea typeface="+mn-ea"/>
              </a:defRPr>
            </a:lvl3pPr>
            <a:lvl4pPr>
              <a:defRPr sz="1800">
                <a:latin typeface="+mn-ea"/>
                <a:ea typeface="+mn-ea"/>
              </a:defRPr>
            </a:lvl4pPr>
            <a:lvl5pPr>
              <a:defRPr sz="1800">
                <a:latin typeface="+mn-ea"/>
                <a:ea typeface="+mn-ea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单击此处编辑正文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half" idx="2" hasCustomPrompt="1"/>
          </p:nvPr>
        </p:nvSpPr>
        <p:spPr>
          <a:xfrm>
            <a:off x="630079" y="1679734"/>
            <a:ext cx="2948940" cy="2918936"/>
          </a:xfrm>
        </p:spPr>
        <p:txBody>
          <a:bodyPr/>
          <a:lstStyle>
            <a:lvl1pPr marL="257175" indent="-257175">
              <a:buFont typeface="Arial" panose="020B0604020202020204" pitchFamily="34" charset="0"/>
              <a:buChar char="•"/>
              <a:defRPr sz="1800">
                <a:latin typeface="+mn-ea"/>
                <a:ea typeface="+mn-ea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单击此处编辑正文</a:t>
            </a:r>
            <a:endParaRPr lang="zh-CN" altLang="en-US" smtClean="0"/>
          </a:p>
          <a:p>
            <a:pPr lvl="0"/>
            <a:r>
              <a:rPr lang="zh-CN" altLang="en-US" smtClean="0">
                <a:sym typeface="+mn-ea"/>
              </a:rPr>
              <a:t>单击此处编辑正文</a:t>
            </a:r>
            <a:endParaRPr lang="zh-CN" altLang="en-US" smtClean="0"/>
          </a:p>
          <a:p>
            <a:pPr lvl="0"/>
            <a:r>
              <a:rPr lang="zh-CN" altLang="en-US" smtClean="0">
                <a:sym typeface="+mn-ea"/>
              </a:rPr>
              <a:t>单击此处编辑正文</a:t>
            </a:r>
            <a:endParaRPr lang="zh-CN" altLang="en-US" smtClean="0"/>
          </a:p>
          <a:p>
            <a:pPr lvl="0"/>
            <a:r>
              <a:rPr lang="zh-CN" altLang="en-US" smtClean="0">
                <a:sym typeface="+mn-ea"/>
              </a:rPr>
              <a:t>单击此处编辑正文</a:t>
            </a:r>
            <a:endParaRPr lang="zh-CN" altLang="en-US" smtClean="0">
              <a:sym typeface="+mn-ea"/>
            </a:endParaRPr>
          </a:p>
          <a:p>
            <a:pPr lvl="0"/>
            <a:r>
              <a:rPr lang="zh-CN" altLang="en-US" smtClean="0">
                <a:sym typeface="+mn-ea"/>
              </a:rPr>
              <a:t>单击此处编辑正文</a:t>
            </a:r>
            <a:endParaRPr lang="zh-CN" altLang="en-US" smtClean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注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 hasCustomPrompt="1"/>
          </p:nvPr>
        </p:nvSpPr>
        <p:spPr>
          <a:xfrm>
            <a:off x="502444" y="4203859"/>
            <a:ext cx="8139113" cy="418624"/>
          </a:xfrm>
        </p:spPr>
        <p:txBody>
          <a:bodyPr/>
          <a:lstStyle>
            <a:lvl1pPr>
              <a:defRPr b="0">
                <a:latin typeface="+mn-ea"/>
                <a:ea typeface="+mn-ea"/>
              </a:defRPr>
            </a:lvl1pPr>
          </a:lstStyle>
          <a:p>
            <a:r>
              <a:rPr lang="zh-CN" altLang="en-US"/>
              <a:t>单击此处编辑正文</a:t>
            </a:r>
            <a:endParaRPr lang="zh-CN" altLang="en-US"/>
          </a:p>
        </p:txBody>
      </p:sp>
      <p:sp>
        <p:nvSpPr>
          <p:cNvPr id="8" name="内容占位符 7"/>
          <p:cNvSpPr>
            <a:spLocks noGrp="1"/>
          </p:cNvSpPr>
          <p:nvPr>
            <p:ph idx="1" hasCustomPrompt="1"/>
          </p:nvPr>
        </p:nvSpPr>
        <p:spPr>
          <a:xfrm>
            <a:off x="502444" y="481013"/>
            <a:ext cx="8139113" cy="3417094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342900" marR="0" lvl="1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  <a:endParaRPr dirty="0">
              <a:sym typeface="+mn-e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单张大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9147334" cy="5151120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342900" marR="0" lvl="1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  <a:endParaRPr dirty="0">
              <a:sym typeface="+mn-e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联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内容占位符 1"/>
          <p:cNvSpPr>
            <a:spLocks noGrp="1"/>
          </p:cNvSpPr>
          <p:nvPr>
            <p:ph sz="half" idx="2" hasCustomPrompt="1"/>
          </p:nvPr>
        </p:nvSpPr>
        <p:spPr>
          <a:xfrm>
            <a:off x="350996" y="423863"/>
            <a:ext cx="4050030" cy="4295775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  <a:endParaRPr dirty="0"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half" idx="13" hasCustomPrompt="1"/>
          </p:nvPr>
        </p:nvSpPr>
        <p:spPr>
          <a:xfrm>
            <a:off x="4715828" y="423863"/>
            <a:ext cx="4050030" cy="4295775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</a:t>
            </a:r>
            <a:r>
              <a:rPr>
                <a:sym typeface="+mn-ea"/>
              </a:rPr>
              <a:t>正文</a:t>
            </a:r>
            <a:endParaRPr dirty="0">
              <a:sym typeface="+mn-ea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02412" y="467693"/>
            <a:ext cx="8139178" cy="674375"/>
          </a:xfrm>
        </p:spPr>
        <p:txBody>
          <a:bodyPr vert="horz" lIns="101600" tIns="38100" rIns="25400" bIns="38100" rtlCol="0" anchor="ctr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0" i="0" u="none" strike="noStrike" kern="1200" cap="none" spc="600" normalizeH="0" baseline="0" noProof="1" dirty="0">
                <a:solidFill>
                  <a:schemeClr val="tx1"/>
                </a:solidFill>
                <a:effectLst/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18.xml"/><Relationship Id="rId1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8.xml"/><Relationship Id="rId8" Type="http://schemas.openxmlformats.org/officeDocument/2006/relationships/slideLayout" Target="../slideLayouts/slideLayout27.xml"/><Relationship Id="rId7" Type="http://schemas.openxmlformats.org/officeDocument/2006/relationships/slideLayout" Target="../slideLayouts/slideLayout26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3" Type="http://schemas.openxmlformats.org/officeDocument/2006/relationships/theme" Target="../theme/theme3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59807" y="4762375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87000" y="4762375"/>
            <a:ext cx="2970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2375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8" name="标题 7"/>
          <p:cNvSpPr>
            <a:spLocks noGrp="1"/>
          </p:cNvSpPr>
          <p:nvPr>
            <p:ph type="title" hasCustomPrompt="1"/>
          </p:nvPr>
        </p:nvSpPr>
        <p:spPr>
          <a:xfrm>
            <a:off x="502412" y="435919"/>
            <a:ext cx="8139178" cy="486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idx="1" hasCustomPrompt="1"/>
          </p:nvPr>
        </p:nvSpPr>
        <p:spPr>
          <a:xfrm>
            <a:off x="502444" y="1131094"/>
            <a:ext cx="8139113" cy="3561874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100" b="1" u="none" strike="noStrike" kern="1200" cap="none" spc="200" normalizeH="0">
          <a:solidFill>
            <a:schemeClr val="tx1"/>
          </a:solidFill>
          <a:uFillTx/>
          <a:latin typeface="+mn-ea"/>
          <a:ea typeface="+mn-ea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1pPr>
      <a:lvl2pPr marL="5143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207135" algn="l"/>
        </a:tabLst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2pPr>
      <a:lvl3pPr marL="8572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3pPr>
      <a:lvl4pPr marL="12001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4pPr>
      <a:lvl5pPr marL="15430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3478"/>
            <a:ext cx="504056" cy="576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3478"/>
            <a:ext cx="504056" cy="576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5.xml"/><Relationship Id="rId2" Type="http://schemas.openxmlformats.org/officeDocument/2006/relationships/image" Target="../media/image2.png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0.xml"/><Relationship Id="rId3" Type="http://schemas.openxmlformats.org/officeDocument/2006/relationships/slideLayout" Target="../slideLayouts/slideLayout26.xml"/><Relationship Id="rId2" Type="http://schemas.openxmlformats.org/officeDocument/2006/relationships/image" Target="../media/image2.png"/><Relationship Id="rId1" Type="http://schemas.openxmlformats.org/officeDocument/2006/relationships/tags" Target="../tags/tag13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5.xml"/><Relationship Id="rId8" Type="http://schemas.openxmlformats.org/officeDocument/2006/relationships/tags" Target="../tags/tag9.xml"/><Relationship Id="rId7" Type="http://schemas.openxmlformats.org/officeDocument/2006/relationships/tags" Target="../tags/tag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0" Type="http://schemas.openxmlformats.org/officeDocument/2006/relationships/notesSlide" Target="../notesSlides/notesSlide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1.xml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15.xml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 txBox="1"/>
          <p:nvPr/>
        </p:nvSpPr>
        <p:spPr>
          <a:xfrm>
            <a:off x="611560" y="1491630"/>
            <a:ext cx="5036974" cy="558490"/>
          </a:xfrm>
          <a:prstGeom prst="rect">
            <a:avLst/>
          </a:prstGeom>
        </p:spPr>
        <p:txBody>
          <a:bodyPr vert="horz" lIns="91417" tIns="45708" rIns="91417" bIns="457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zh-CN" altLang="en-US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基于</a:t>
            </a:r>
            <a:r>
              <a:rPr lang="en-US" altLang="zh-CN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STC16F40K128</a:t>
            </a:r>
            <a:r>
              <a:rPr lang="zh-CN" altLang="en-US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芯片的天问</a:t>
            </a:r>
            <a:r>
              <a:rPr lang="en-US" altLang="zh-CN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51</a:t>
            </a:r>
            <a:r>
              <a:rPr lang="zh-CN" altLang="en-US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图形化课程</a:t>
            </a:r>
            <a:endParaRPr lang="zh-CN" altLang="en-US" sz="1400" spc="300" dirty="0"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1214340" y="3302050"/>
            <a:ext cx="1761712" cy="307777"/>
          </a:xfrm>
          <a:prstGeom prst="roundRect">
            <a:avLst>
              <a:gd name="adj" fmla="val 50000"/>
            </a:avLst>
          </a:prstGeom>
          <a:solidFill>
            <a:srgbClr val="00926C"/>
          </a:solidFill>
          <a:ln>
            <a:noFill/>
          </a:ln>
        </p:spPr>
        <p:txBody>
          <a:bodyPr lIns="91438" tIns="45719" rIns="91438" bIns="45719"/>
          <a:lstStyle/>
          <a:p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" name="文本框 20"/>
          <p:cNvSpPr txBox="1"/>
          <p:nvPr/>
        </p:nvSpPr>
        <p:spPr>
          <a:xfrm>
            <a:off x="1269827" y="3286659"/>
            <a:ext cx="1622805" cy="30777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zh-CN" altLang="en-US" sz="1400" dirty="0">
                <a:solidFill>
                  <a:schemeClr val="bg1"/>
                </a:solidFill>
                <a:ea typeface="微软雅黑" panose="020B0503020204020204" pitchFamily="34" charset="-122"/>
              </a:rPr>
              <a:t>天问</a:t>
            </a:r>
            <a:r>
              <a:rPr lang="en-US" altLang="zh-CN" sz="1400" dirty="0">
                <a:solidFill>
                  <a:schemeClr val="bg1"/>
                </a:solidFill>
                <a:ea typeface="微软雅黑" panose="020B0503020204020204" pitchFamily="34" charset="-122"/>
              </a:rPr>
              <a:t>51</a:t>
            </a:r>
            <a:endParaRPr lang="zh-CN" altLang="en-US" sz="14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3576355" y="3286659"/>
            <a:ext cx="1761712" cy="308411"/>
            <a:chOff x="6696860" y="5064787"/>
            <a:chExt cx="1567268" cy="316865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9" name="圆角矩形 8"/>
            <p:cNvSpPr/>
            <p:nvPr/>
          </p:nvSpPr>
          <p:spPr>
            <a:xfrm>
              <a:off x="6696860" y="5065438"/>
              <a:ext cx="1567268" cy="316214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zh-CN" altLang="en-US" sz="1600" dirty="0">
                <a:ea typeface="微软雅黑" panose="020B0503020204020204" pitchFamily="34" charset="-122"/>
              </a:endParaRPr>
            </a:p>
          </p:txBody>
        </p:sp>
        <p:sp>
          <p:nvSpPr>
            <p:cNvPr id="10" name="文本框 23"/>
            <p:cNvSpPr txBox="1"/>
            <p:nvPr/>
          </p:nvSpPr>
          <p:spPr>
            <a:xfrm>
              <a:off x="6734960" y="5064787"/>
              <a:ext cx="1491068" cy="307777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>
              <a:defPPr>
                <a:defRPr lang="zh-CN"/>
              </a:defPPr>
              <a:lvl1pPr>
                <a:defRPr sz="1600"/>
              </a:lvl1pPr>
            </a:lstStyle>
            <a:p>
              <a:pPr algn="ctr"/>
              <a:r>
                <a:rPr lang="zh-CN" altLang="en-US" sz="1400" dirty="0">
                  <a:solidFill>
                    <a:schemeClr val="bg1"/>
                  </a:solidFill>
                  <a:ea typeface="微软雅黑" panose="020B0503020204020204" pitchFamily="34" charset="-122"/>
                </a:rPr>
                <a:t>单片机</a:t>
              </a:r>
              <a:endParaRPr lang="zh-CN" altLang="en-US" sz="1400" dirty="0">
                <a:solidFill>
                  <a:schemeClr val="bg1"/>
                </a:solidFill>
                <a:ea typeface="微软雅黑" panose="020B0503020204020204" pitchFamily="34" charset="-122"/>
              </a:endParaRPr>
            </a:p>
          </p:txBody>
        </p:sp>
      </p:grpSp>
      <p:sp>
        <p:nvSpPr>
          <p:cNvPr id="11" name="PA_文本框 26"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/>
          <p:cNvSpPr txBox="1"/>
          <p:nvPr>
            <p:custDataLst>
              <p:tags r:id="rId1"/>
            </p:custDataLst>
          </p:nvPr>
        </p:nvSpPr>
        <p:spPr>
          <a:xfrm>
            <a:off x="1708244" y="2050120"/>
            <a:ext cx="2924810" cy="643890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pPr algn="ctr"/>
            <a:r>
              <a:rPr lang="zh-CN" altLang="en-US" sz="3600" kern="0" cap="all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矩阵键盘模块</a:t>
            </a:r>
            <a:endParaRPr lang="zh-CN" altLang="en-US" sz="3600" kern="0" cap="all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027591" y="2891667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908805" y="2896902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774852" y="2896902"/>
            <a:ext cx="747840" cy="45719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635053" y="2891666"/>
            <a:ext cx="747840" cy="45719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171622" y="2882832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361" y="123478"/>
            <a:ext cx="2664445" cy="455933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 txBox="1"/>
          <p:nvPr/>
        </p:nvSpPr>
        <p:spPr>
          <a:xfrm>
            <a:off x="314977" y="1563638"/>
            <a:ext cx="5036974" cy="558490"/>
          </a:xfrm>
          <a:prstGeom prst="rect">
            <a:avLst/>
          </a:prstGeom>
        </p:spPr>
        <p:txBody>
          <a:bodyPr vert="horz" lIns="91417" tIns="45708" rIns="91417" bIns="457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zh-CN" altLang="en-US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基于</a:t>
            </a:r>
            <a:r>
              <a:rPr lang="en-US" altLang="zh-CN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STC16F40K128</a:t>
            </a:r>
            <a:r>
              <a:rPr lang="zh-CN" altLang="en-US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芯片的天问</a:t>
            </a:r>
            <a:r>
              <a:rPr lang="en-US" altLang="zh-CN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51</a:t>
            </a:r>
            <a:r>
              <a:rPr lang="zh-CN" altLang="en-US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图形化课程</a:t>
            </a:r>
            <a:endParaRPr lang="zh-CN" altLang="en-US" sz="1400" spc="3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" name="文本框 23"/>
          <p:cNvSpPr txBox="1"/>
          <p:nvPr/>
        </p:nvSpPr>
        <p:spPr>
          <a:xfrm>
            <a:off x="3280660" y="3236580"/>
            <a:ext cx="1676058" cy="29956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defPPr>
              <a:defRPr lang="zh-CN"/>
            </a:defPPr>
            <a:lvl1pPr>
              <a:defRPr sz="1600"/>
            </a:lvl1pPr>
          </a:lstStyle>
          <a:p>
            <a:pPr algn="ctr"/>
            <a:r>
              <a:rPr lang="zh-CN" altLang="en-US" dirty="0">
                <a:solidFill>
                  <a:prstClr val="white"/>
                </a:solidFill>
                <a:ea typeface="微软雅黑" panose="020B0503020204020204" pitchFamily="34" charset="-122"/>
              </a:rPr>
              <a:t>时间：</a:t>
            </a:r>
            <a:r>
              <a:rPr lang="en-US" altLang="zh-CN" dirty="0">
                <a:solidFill>
                  <a:prstClr val="white"/>
                </a:solidFill>
                <a:ea typeface="微软雅黑" panose="020B0503020204020204" pitchFamily="34" charset="-122"/>
              </a:rPr>
              <a:t>X</a:t>
            </a:r>
            <a:r>
              <a:rPr lang="zh-CN" altLang="en-US" dirty="0">
                <a:solidFill>
                  <a:prstClr val="white"/>
                </a:solidFill>
                <a:ea typeface="微软雅黑" panose="020B0503020204020204" pitchFamily="34" charset="-122"/>
              </a:rPr>
              <a:t>年</a:t>
            </a:r>
            <a:r>
              <a:rPr lang="en-US" altLang="zh-CN" dirty="0">
                <a:solidFill>
                  <a:prstClr val="white"/>
                </a:solidFill>
                <a:ea typeface="微软雅黑" panose="020B0503020204020204" pitchFamily="34" charset="-122"/>
              </a:rPr>
              <a:t>XX</a:t>
            </a:r>
            <a:r>
              <a:rPr lang="zh-CN" altLang="en-US" dirty="0">
                <a:solidFill>
                  <a:prstClr val="white"/>
                </a:solidFill>
                <a:ea typeface="微软雅黑" panose="020B0503020204020204" pitchFamily="34" charset="-122"/>
              </a:rPr>
              <a:t>月</a:t>
            </a:r>
            <a:endParaRPr lang="zh-CN" altLang="en-US" dirty="0">
              <a:solidFill>
                <a:prstClr val="white"/>
              </a:solidFill>
              <a:ea typeface="微软雅黑" panose="020B0503020204020204" pitchFamily="34" charset="-122"/>
            </a:endParaRPr>
          </a:p>
        </p:txBody>
      </p:sp>
      <p:sp>
        <p:nvSpPr>
          <p:cNvPr id="11" name="PA_文本框 26"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/>
          <p:cNvSpPr txBox="1"/>
          <p:nvPr>
            <p:custDataLst>
              <p:tags r:id="rId1"/>
            </p:custDataLst>
          </p:nvPr>
        </p:nvSpPr>
        <p:spPr>
          <a:xfrm>
            <a:off x="524706" y="1999248"/>
            <a:ext cx="4698719" cy="769439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pPr algn="ctr"/>
            <a:r>
              <a:rPr lang="en-US" altLang="zh-CN" sz="4400" kern="0" cap="all" dirty="0">
                <a:solidFill>
                  <a:srgbClr val="EEECE1">
                    <a:lumMod val="2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—</a:t>
            </a:r>
            <a:r>
              <a:rPr lang="zh-CN" altLang="en-US" sz="4400" kern="0" cap="all" dirty="0">
                <a:solidFill>
                  <a:srgbClr val="EEECE1">
                    <a:lumMod val="2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感谢您的聆听</a:t>
            </a:r>
            <a:r>
              <a:rPr lang="en-US" altLang="zh-CN" sz="4400" kern="0" cap="all" dirty="0">
                <a:solidFill>
                  <a:srgbClr val="EEECE1">
                    <a:lumMod val="2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—</a:t>
            </a:r>
            <a:endParaRPr lang="en-US" altLang="zh-CN" sz="4400" kern="0" cap="all" dirty="0">
              <a:solidFill>
                <a:srgbClr val="EEECE1">
                  <a:lumMod val="25000"/>
                </a:srgbClr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665527" y="2911854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546741" y="2917089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412788" y="2917089"/>
            <a:ext cx="747840" cy="45719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272989" y="2911853"/>
            <a:ext cx="747840" cy="45719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809558" y="2903019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21" name="圆角矩形 20"/>
          <p:cNvSpPr/>
          <p:nvPr/>
        </p:nvSpPr>
        <p:spPr>
          <a:xfrm>
            <a:off x="917757" y="3251979"/>
            <a:ext cx="1761712" cy="307777"/>
          </a:xfrm>
          <a:prstGeom prst="roundRect">
            <a:avLst>
              <a:gd name="adj" fmla="val 50000"/>
            </a:avLst>
          </a:prstGeom>
          <a:solidFill>
            <a:srgbClr val="00926C"/>
          </a:solidFill>
          <a:ln>
            <a:noFill/>
          </a:ln>
        </p:spPr>
        <p:txBody>
          <a:bodyPr lIns="91438" tIns="45719" rIns="91438" bIns="45719"/>
          <a:lstStyle/>
          <a:p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22" name="文本框 20"/>
          <p:cNvSpPr txBox="1"/>
          <p:nvPr/>
        </p:nvSpPr>
        <p:spPr>
          <a:xfrm>
            <a:off x="973244" y="3236588"/>
            <a:ext cx="1622805" cy="30777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zh-CN" altLang="en-US" sz="1400" dirty="0">
                <a:solidFill>
                  <a:schemeClr val="bg1"/>
                </a:solidFill>
                <a:ea typeface="微软雅黑" panose="020B0503020204020204" pitchFamily="34" charset="-122"/>
              </a:rPr>
              <a:t>天问</a:t>
            </a:r>
            <a:r>
              <a:rPr lang="en-US" altLang="zh-CN" sz="1400" dirty="0">
                <a:solidFill>
                  <a:schemeClr val="bg1"/>
                </a:solidFill>
                <a:ea typeface="微软雅黑" panose="020B0503020204020204" pitchFamily="34" charset="-122"/>
              </a:rPr>
              <a:t>51</a:t>
            </a:r>
            <a:endParaRPr lang="zh-CN" altLang="en-US" sz="14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3279772" y="3236588"/>
            <a:ext cx="1761712" cy="308411"/>
            <a:chOff x="6696860" y="5064787"/>
            <a:chExt cx="1567268" cy="316865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24" name="圆角矩形 23"/>
            <p:cNvSpPr/>
            <p:nvPr/>
          </p:nvSpPr>
          <p:spPr>
            <a:xfrm>
              <a:off x="6696860" y="5065438"/>
              <a:ext cx="1567268" cy="316214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zh-CN" altLang="en-US" sz="1600" dirty="0">
                <a:ea typeface="微软雅黑" panose="020B0503020204020204" pitchFamily="34" charset="-122"/>
              </a:endParaRPr>
            </a:p>
          </p:txBody>
        </p:sp>
        <p:sp>
          <p:nvSpPr>
            <p:cNvPr id="25" name="文本框 23"/>
            <p:cNvSpPr txBox="1"/>
            <p:nvPr/>
          </p:nvSpPr>
          <p:spPr>
            <a:xfrm>
              <a:off x="6734960" y="5064787"/>
              <a:ext cx="1491068" cy="307777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>
              <a:defPPr>
                <a:defRPr lang="zh-CN"/>
              </a:defPPr>
              <a:lvl1pPr>
                <a:defRPr sz="1600"/>
              </a:lvl1pPr>
            </a:lstStyle>
            <a:p>
              <a:pPr algn="ctr"/>
              <a:r>
                <a:rPr lang="zh-CN" altLang="en-US" sz="1400" dirty="0">
                  <a:solidFill>
                    <a:schemeClr val="bg1"/>
                  </a:solidFill>
                  <a:ea typeface="微软雅黑" panose="020B0503020204020204" pitchFamily="34" charset="-122"/>
                </a:rPr>
                <a:t>单片机</a:t>
              </a:r>
              <a:endParaRPr lang="zh-CN" altLang="en-US" sz="1400" dirty="0">
                <a:solidFill>
                  <a:schemeClr val="bg1"/>
                </a:solidFill>
                <a:ea typeface="微软雅黑" panose="020B0503020204020204" pitchFamily="34" charset="-122"/>
              </a:endParaRPr>
            </a:p>
          </p:txBody>
        </p:sp>
      </p:grpSp>
      <p:pic>
        <p:nvPicPr>
          <p:cNvPr id="17" name="图片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361" y="123478"/>
            <a:ext cx="2664445" cy="455933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圆角矩形 3"/>
          <p:cNvSpPr/>
          <p:nvPr/>
        </p:nvSpPr>
        <p:spPr>
          <a:xfrm rot="2575115">
            <a:off x="623370" y="1401906"/>
            <a:ext cx="2474497" cy="2449008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2">
                  <a:lumMod val="75000"/>
                </a:schemeClr>
              </a:solidFill>
              <a:ea typeface="微软雅黑" panose="020B0503020204020204" pitchFamily="34" charset="-122"/>
            </a:endParaRPr>
          </a:p>
        </p:txBody>
      </p:sp>
      <p:sp>
        <p:nvSpPr>
          <p:cNvPr id="7" name="MH_SubTitle_1"/>
          <p:cNvSpPr/>
          <p:nvPr>
            <p:custDataLst>
              <p:tags r:id="rId1"/>
            </p:custDataLst>
          </p:nvPr>
        </p:nvSpPr>
        <p:spPr>
          <a:xfrm>
            <a:off x="4716016" y="1635646"/>
            <a:ext cx="2908538" cy="572690"/>
          </a:xfrm>
          <a:custGeom>
            <a:avLst/>
            <a:gdLst>
              <a:gd name="connsiteX0" fmla="*/ 2 w 3878508"/>
              <a:gd name="connsiteY0" fmla="*/ 0 h 762904"/>
              <a:gd name="connsiteX1" fmla="*/ 3497056 w 3878508"/>
              <a:gd name="connsiteY1" fmla="*/ 0 h 762904"/>
              <a:gd name="connsiteX2" fmla="*/ 3878508 w 3878508"/>
              <a:gd name="connsiteY2" fmla="*/ 381452 h 762904"/>
              <a:gd name="connsiteX3" fmla="*/ 3878507 w 3878508"/>
              <a:gd name="connsiteY3" fmla="*/ 381452 h 762904"/>
              <a:gd name="connsiteX4" fmla="*/ 3497055 w 3878508"/>
              <a:gd name="connsiteY4" fmla="*/ 762904 h 762904"/>
              <a:gd name="connsiteX5" fmla="*/ 0 w 3878508"/>
              <a:gd name="connsiteY5" fmla="*/ 762903 h 762904"/>
              <a:gd name="connsiteX6" fmla="*/ 51426 w 3878508"/>
              <a:gd name="connsiteY6" fmla="*/ 720474 h 762904"/>
              <a:gd name="connsiteX7" fmla="*/ 191853 w 3878508"/>
              <a:gd name="connsiteY7" fmla="*/ 381451 h 762904"/>
              <a:gd name="connsiteX8" fmla="*/ 51426 w 3878508"/>
              <a:gd name="connsiteY8" fmla="*/ 42429 h 76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508" h="762904">
                <a:moveTo>
                  <a:pt x="2" y="0"/>
                </a:moveTo>
                <a:lnTo>
                  <a:pt x="3497056" y="0"/>
                </a:lnTo>
                <a:cubicBezTo>
                  <a:pt x="3707726" y="0"/>
                  <a:pt x="3878508" y="170782"/>
                  <a:pt x="3878508" y="381452"/>
                </a:cubicBezTo>
                <a:lnTo>
                  <a:pt x="3878507" y="381452"/>
                </a:lnTo>
                <a:cubicBezTo>
                  <a:pt x="3878507" y="592122"/>
                  <a:pt x="3707725" y="762904"/>
                  <a:pt x="3497055" y="762904"/>
                </a:cubicBezTo>
                <a:lnTo>
                  <a:pt x="0" y="762903"/>
                </a:lnTo>
                <a:lnTo>
                  <a:pt x="51426" y="720474"/>
                </a:lnTo>
                <a:cubicBezTo>
                  <a:pt x="138189" y="633710"/>
                  <a:pt x="191853" y="513848"/>
                  <a:pt x="191853" y="381451"/>
                </a:cubicBezTo>
                <a:cubicBezTo>
                  <a:pt x="191853" y="249055"/>
                  <a:pt x="138189" y="129192"/>
                  <a:pt x="51426" y="42429"/>
                </a:cubicBezTo>
                <a:close/>
              </a:path>
            </a:pathLst>
          </a:custGeom>
          <a:noFill/>
          <a:ln w="25400" cap="flat" cmpd="sng" algn="ctr">
            <a:solidFill>
              <a:schemeClr val="accent1">
                <a:lumMod val="75000"/>
              </a:schemeClr>
            </a:solidFill>
            <a:prstDash val="solid"/>
          </a:ln>
          <a:effectLst/>
        </p:spPr>
        <p:txBody>
          <a:bodyPr lIns="0" tIns="0" rIns="0" bIns="0" anchor="ctr">
            <a:noAutofit/>
          </a:bodyPr>
          <a:lstStyle/>
          <a:p>
            <a:pPr lvl="0" algn="ctr">
              <a:defRPr/>
            </a:pPr>
            <a:r>
              <a:rPr lang="zh-CN" altLang="en-US" kern="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硬件概述</a:t>
            </a:r>
            <a:endParaRPr lang="zh-CN" altLang="en-US" kern="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8" name="MH_Other_1"/>
          <p:cNvSpPr/>
          <p:nvPr>
            <p:custDataLst>
              <p:tags r:id="rId2"/>
            </p:custDataLst>
          </p:nvPr>
        </p:nvSpPr>
        <p:spPr>
          <a:xfrm>
            <a:off x="4214789" y="1635646"/>
            <a:ext cx="571469" cy="572690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chemeClr val="tx2">
                <a:lumMod val="75000"/>
              </a:schemeClr>
            </a:solidFill>
            <a:prstDash val="solid"/>
          </a:ln>
          <a:effectLst/>
        </p:spPr>
        <p:txBody>
          <a:bodyPr lIns="0" tIns="0" rIns="0" bIns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000" b="0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1</a:t>
            </a:r>
            <a:endParaRPr kumimoji="0" lang="en-US" altLang="zh-CN" sz="3000" b="0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9" name="MH_SubTitle_2"/>
          <p:cNvSpPr/>
          <p:nvPr>
            <p:custDataLst>
              <p:tags r:id="rId3"/>
            </p:custDataLst>
          </p:nvPr>
        </p:nvSpPr>
        <p:spPr>
          <a:xfrm>
            <a:off x="4716016" y="2347639"/>
            <a:ext cx="2908538" cy="572690"/>
          </a:xfrm>
          <a:custGeom>
            <a:avLst/>
            <a:gdLst>
              <a:gd name="connsiteX0" fmla="*/ 2 w 3878508"/>
              <a:gd name="connsiteY0" fmla="*/ 0 h 762904"/>
              <a:gd name="connsiteX1" fmla="*/ 3497056 w 3878508"/>
              <a:gd name="connsiteY1" fmla="*/ 0 h 762904"/>
              <a:gd name="connsiteX2" fmla="*/ 3878508 w 3878508"/>
              <a:gd name="connsiteY2" fmla="*/ 381452 h 762904"/>
              <a:gd name="connsiteX3" fmla="*/ 3878507 w 3878508"/>
              <a:gd name="connsiteY3" fmla="*/ 381452 h 762904"/>
              <a:gd name="connsiteX4" fmla="*/ 3497055 w 3878508"/>
              <a:gd name="connsiteY4" fmla="*/ 762904 h 762904"/>
              <a:gd name="connsiteX5" fmla="*/ 0 w 3878508"/>
              <a:gd name="connsiteY5" fmla="*/ 762903 h 762904"/>
              <a:gd name="connsiteX6" fmla="*/ 51426 w 3878508"/>
              <a:gd name="connsiteY6" fmla="*/ 720474 h 762904"/>
              <a:gd name="connsiteX7" fmla="*/ 191853 w 3878508"/>
              <a:gd name="connsiteY7" fmla="*/ 381451 h 762904"/>
              <a:gd name="connsiteX8" fmla="*/ 51426 w 3878508"/>
              <a:gd name="connsiteY8" fmla="*/ 42429 h 76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508" h="762904">
                <a:moveTo>
                  <a:pt x="2" y="0"/>
                </a:moveTo>
                <a:lnTo>
                  <a:pt x="3497056" y="0"/>
                </a:lnTo>
                <a:cubicBezTo>
                  <a:pt x="3707726" y="0"/>
                  <a:pt x="3878508" y="170782"/>
                  <a:pt x="3878508" y="381452"/>
                </a:cubicBezTo>
                <a:lnTo>
                  <a:pt x="3878507" y="381452"/>
                </a:lnTo>
                <a:cubicBezTo>
                  <a:pt x="3878507" y="592122"/>
                  <a:pt x="3707725" y="762904"/>
                  <a:pt x="3497055" y="762904"/>
                </a:cubicBezTo>
                <a:lnTo>
                  <a:pt x="0" y="762903"/>
                </a:lnTo>
                <a:lnTo>
                  <a:pt x="51426" y="720474"/>
                </a:lnTo>
                <a:cubicBezTo>
                  <a:pt x="138189" y="633710"/>
                  <a:pt x="191853" y="513848"/>
                  <a:pt x="191853" y="381451"/>
                </a:cubicBezTo>
                <a:cubicBezTo>
                  <a:pt x="191853" y="249055"/>
                  <a:pt x="138189" y="129192"/>
                  <a:pt x="51426" y="42429"/>
                </a:cubicBezTo>
                <a:close/>
              </a:path>
            </a:pathLst>
          </a:custGeom>
          <a:noFill/>
          <a:ln w="25400" cap="flat" cmpd="sng" algn="ctr">
            <a:solidFill>
              <a:srgbClr val="007E5D"/>
            </a:solidFill>
            <a:prstDash val="solid"/>
          </a:ln>
          <a:effectLst/>
        </p:spPr>
        <p:txBody>
          <a:bodyPr lIns="0" tIns="0" rIns="0" bIns="0" anchor="ctr">
            <a:noAutofit/>
          </a:bodyPr>
          <a:lstStyle/>
          <a:p>
            <a:pPr lvl="0" algn="ctr">
              <a:defRPr/>
            </a:pPr>
            <a:r>
              <a:rPr lang="zh-CN" altLang="en-US" kern="0" dirty="0">
                <a:solidFill>
                  <a:srgbClr val="007E5D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指令学习</a:t>
            </a:r>
            <a:endParaRPr lang="zh-CN" altLang="en-US" kern="0" dirty="0">
              <a:solidFill>
                <a:srgbClr val="007E5D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" name="MH_Other_2"/>
          <p:cNvSpPr/>
          <p:nvPr>
            <p:custDataLst>
              <p:tags r:id="rId4"/>
            </p:custDataLst>
          </p:nvPr>
        </p:nvSpPr>
        <p:spPr>
          <a:xfrm>
            <a:off x="4214789" y="2347639"/>
            <a:ext cx="571469" cy="572690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rgbClr val="007E5D"/>
            </a:solidFill>
            <a:prstDash val="solid"/>
          </a:ln>
          <a:effectLst/>
        </p:spPr>
        <p:txBody>
          <a:bodyPr lIns="0" tIns="0" rIns="0" bIns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0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2</a:t>
            </a:r>
            <a:endParaRPr kumimoji="0" lang="en-US" altLang="zh-CN" sz="3000" b="0" i="0" u="none" strike="noStrike" kern="0" cap="none" spc="0" normalizeH="0" baseline="0" noProof="0" dirty="0">
              <a:ln>
                <a:noFill/>
              </a:ln>
              <a:solidFill>
                <a:srgbClr val="007E5D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1" name="MH_SubTitle_3"/>
          <p:cNvSpPr/>
          <p:nvPr>
            <p:custDataLst>
              <p:tags r:id="rId5"/>
            </p:custDataLst>
          </p:nvPr>
        </p:nvSpPr>
        <p:spPr>
          <a:xfrm>
            <a:off x="4716016" y="3059633"/>
            <a:ext cx="2908538" cy="572690"/>
          </a:xfrm>
          <a:custGeom>
            <a:avLst/>
            <a:gdLst>
              <a:gd name="connsiteX0" fmla="*/ 2 w 3878508"/>
              <a:gd name="connsiteY0" fmla="*/ 0 h 762904"/>
              <a:gd name="connsiteX1" fmla="*/ 3497056 w 3878508"/>
              <a:gd name="connsiteY1" fmla="*/ 0 h 762904"/>
              <a:gd name="connsiteX2" fmla="*/ 3878508 w 3878508"/>
              <a:gd name="connsiteY2" fmla="*/ 381452 h 762904"/>
              <a:gd name="connsiteX3" fmla="*/ 3878507 w 3878508"/>
              <a:gd name="connsiteY3" fmla="*/ 381452 h 762904"/>
              <a:gd name="connsiteX4" fmla="*/ 3497055 w 3878508"/>
              <a:gd name="connsiteY4" fmla="*/ 762904 h 762904"/>
              <a:gd name="connsiteX5" fmla="*/ 0 w 3878508"/>
              <a:gd name="connsiteY5" fmla="*/ 762903 h 762904"/>
              <a:gd name="connsiteX6" fmla="*/ 51426 w 3878508"/>
              <a:gd name="connsiteY6" fmla="*/ 720474 h 762904"/>
              <a:gd name="connsiteX7" fmla="*/ 191853 w 3878508"/>
              <a:gd name="connsiteY7" fmla="*/ 381451 h 762904"/>
              <a:gd name="connsiteX8" fmla="*/ 51426 w 3878508"/>
              <a:gd name="connsiteY8" fmla="*/ 42429 h 76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508" h="762904">
                <a:moveTo>
                  <a:pt x="2" y="0"/>
                </a:moveTo>
                <a:lnTo>
                  <a:pt x="3497056" y="0"/>
                </a:lnTo>
                <a:cubicBezTo>
                  <a:pt x="3707726" y="0"/>
                  <a:pt x="3878508" y="170782"/>
                  <a:pt x="3878508" y="381452"/>
                </a:cubicBezTo>
                <a:lnTo>
                  <a:pt x="3878507" y="381452"/>
                </a:lnTo>
                <a:cubicBezTo>
                  <a:pt x="3878507" y="592122"/>
                  <a:pt x="3707725" y="762904"/>
                  <a:pt x="3497055" y="762904"/>
                </a:cubicBezTo>
                <a:lnTo>
                  <a:pt x="0" y="762903"/>
                </a:lnTo>
                <a:lnTo>
                  <a:pt x="51426" y="720474"/>
                </a:lnTo>
                <a:cubicBezTo>
                  <a:pt x="138189" y="633710"/>
                  <a:pt x="191853" y="513848"/>
                  <a:pt x="191853" y="381451"/>
                </a:cubicBezTo>
                <a:cubicBezTo>
                  <a:pt x="191853" y="249055"/>
                  <a:pt x="138189" y="129192"/>
                  <a:pt x="51426" y="42429"/>
                </a:cubicBezTo>
                <a:close/>
              </a:path>
            </a:pathLst>
          </a:custGeom>
          <a:noFill/>
          <a:ln w="25400" cap="flat" cmpd="sng" algn="ctr">
            <a:solidFill>
              <a:srgbClr val="FF9999"/>
            </a:solidFill>
            <a:prstDash val="solid"/>
          </a:ln>
          <a:effectLst/>
        </p:spPr>
        <p:txBody>
          <a:bodyPr lIns="0" tIns="0" rIns="0" bIns="0" anchor="ctr">
            <a:noAutofit/>
          </a:bodyPr>
          <a:lstStyle/>
          <a:p>
            <a:pPr lvl="0" algn="ctr">
              <a:defRPr/>
            </a:pPr>
            <a:r>
              <a:rPr lang="zh-CN" altLang="en-US" sz="1600" kern="0" dirty="0">
                <a:solidFill>
                  <a:srgbClr val="FF999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程序编写</a:t>
            </a:r>
            <a:endParaRPr lang="zh-CN" altLang="en-US" sz="1600" kern="0" dirty="0">
              <a:solidFill>
                <a:srgbClr val="FF999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2" name="MH_Other_3"/>
          <p:cNvSpPr/>
          <p:nvPr>
            <p:custDataLst>
              <p:tags r:id="rId6"/>
            </p:custDataLst>
          </p:nvPr>
        </p:nvSpPr>
        <p:spPr>
          <a:xfrm>
            <a:off x="4214789" y="3059633"/>
            <a:ext cx="571469" cy="572690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rgbClr val="FF9999"/>
            </a:solidFill>
            <a:prstDash val="solid"/>
          </a:ln>
          <a:effectLst/>
        </p:spPr>
        <p:txBody>
          <a:bodyPr lIns="0" tIns="0" rIns="0" bIns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000" b="0" i="0" u="none" strike="noStrike" kern="0" cap="none" spc="0" normalizeH="0" baseline="0" noProof="0" dirty="0">
                <a:ln>
                  <a:noFill/>
                </a:ln>
                <a:solidFill>
                  <a:srgbClr val="FF9999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3</a:t>
            </a:r>
            <a:endParaRPr kumimoji="0" lang="en-US" altLang="zh-CN" sz="3000" b="0" i="0" u="none" strike="noStrike" kern="0" cap="none" spc="0" normalizeH="0" baseline="0" noProof="0" dirty="0">
              <a:ln>
                <a:noFill/>
              </a:ln>
              <a:solidFill>
                <a:srgbClr val="FF9999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5" name="MH_Others_1"/>
          <p:cNvSpPr txBox="1"/>
          <p:nvPr>
            <p:custDataLst>
              <p:tags r:id="rId7"/>
            </p:custDataLst>
          </p:nvPr>
        </p:nvSpPr>
        <p:spPr>
          <a:xfrm>
            <a:off x="838786" y="2101715"/>
            <a:ext cx="2043664" cy="722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47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目  录</a:t>
            </a:r>
            <a:endParaRPr kumimoji="0" lang="zh-CN" altLang="en-US" sz="4700" b="1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6" name="MH_Others_2"/>
          <p:cNvSpPr txBox="1"/>
          <p:nvPr>
            <p:custDataLst>
              <p:tags r:id="rId8"/>
            </p:custDataLst>
          </p:nvPr>
        </p:nvSpPr>
        <p:spPr>
          <a:xfrm>
            <a:off x="849108" y="2824003"/>
            <a:ext cx="2023020" cy="30642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0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CONTENTS</a:t>
            </a:r>
            <a:endParaRPr kumimoji="0" lang="zh-CN" altLang="en-US" sz="2000" b="1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>
            <p:custDataLst>
              <p:tags r:id="rId1"/>
            </p:custDataLst>
          </p:nvPr>
        </p:nvCxnSpPr>
        <p:spPr>
          <a:xfrm>
            <a:off x="4418383" y="2746588"/>
            <a:ext cx="2946611" cy="0"/>
          </a:xfrm>
          <a:prstGeom prst="line">
            <a:avLst/>
          </a:prstGeom>
          <a:noFill/>
          <a:ln w="12700" cap="flat" cmpd="sng" algn="ctr">
            <a:solidFill>
              <a:srgbClr val="FF9999"/>
            </a:solidFill>
            <a:prstDash val="solid"/>
            <a:miter lim="800000"/>
            <a:headEnd type="oval"/>
            <a:tailEnd type="oval"/>
          </a:ln>
          <a:effectLst/>
        </p:spPr>
      </p:cxnSp>
      <p:sp>
        <p:nvSpPr>
          <p:cNvPr id="3" name="矩形 2"/>
          <p:cNvSpPr/>
          <p:nvPr/>
        </p:nvSpPr>
        <p:spPr>
          <a:xfrm>
            <a:off x="4418383" y="2129431"/>
            <a:ext cx="3177862" cy="492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 algn="ctr">
              <a:defRPr/>
            </a:pPr>
            <a:r>
              <a:rPr lang="zh-CN" altLang="en-US" sz="3200" kern="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硬件概述</a:t>
            </a:r>
            <a:endParaRPr lang="zh-CN" altLang="en-US" sz="3200" kern="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4" name="TextBox 11"/>
          <p:cNvSpPr txBox="1"/>
          <p:nvPr/>
        </p:nvSpPr>
        <p:spPr>
          <a:xfrm>
            <a:off x="4418383" y="2803352"/>
            <a:ext cx="810260" cy="233680"/>
          </a:xfrm>
          <a:prstGeom prst="rect">
            <a:avLst/>
          </a:prstGeom>
          <a:noFill/>
        </p:spPr>
        <p:txBody>
          <a:bodyPr wrap="none" lIns="65023" tIns="32511" rIns="65023" bIns="32511" rtlCol="0">
            <a:spAutoFit/>
          </a:bodyPr>
          <a:lstStyle/>
          <a:p>
            <a:pPr marL="121920" marR="0" lvl="1" indent="-12192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硬件概述</a:t>
            </a:r>
            <a:endParaRPr kumimoji="0" lang="zh-CN" altLang="en-US" sz="1100" b="0" i="0" u="none" strike="noStrike" kern="0" cap="none" spc="0" normalizeH="0" baseline="0" noProof="0" dirty="0">
              <a:ln>
                <a:noFill/>
              </a:ln>
              <a:solidFill>
                <a:srgbClr val="007E5D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7" name="TextBox 11"/>
          <p:cNvSpPr txBox="1"/>
          <p:nvPr/>
        </p:nvSpPr>
        <p:spPr>
          <a:xfrm>
            <a:off x="5888050" y="2803565"/>
            <a:ext cx="949960" cy="233680"/>
          </a:xfrm>
          <a:prstGeom prst="rect">
            <a:avLst/>
          </a:prstGeom>
          <a:noFill/>
        </p:spPr>
        <p:txBody>
          <a:bodyPr wrap="none" lIns="65023" tIns="32511" rIns="65023" bIns="32511" rtlCol="0">
            <a:spAutoFit/>
          </a:bodyPr>
          <a:lstStyle/>
          <a:p>
            <a:pPr marL="121920" marR="0" lvl="1" indent="-12192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电路原理图</a:t>
            </a:r>
            <a:endParaRPr kumimoji="0" lang="zh-CN" altLang="en-US" sz="1100" b="0" i="0" u="none" strike="noStrike" kern="0" cap="none" spc="0" normalizeH="0" baseline="0" noProof="0" dirty="0">
              <a:ln>
                <a:noFill/>
              </a:ln>
              <a:solidFill>
                <a:srgbClr val="007E5D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885191" y="1214887"/>
            <a:ext cx="2722413" cy="2902102"/>
            <a:chOff x="999059" y="1708340"/>
            <a:chExt cx="3828393" cy="4080857"/>
          </a:xfrm>
        </p:grpSpPr>
        <p:grpSp>
          <p:nvGrpSpPr>
            <p:cNvPr id="9" name="组合 8"/>
            <p:cNvGrpSpPr/>
            <p:nvPr/>
          </p:nvGrpSpPr>
          <p:grpSpPr>
            <a:xfrm>
              <a:off x="999059" y="1708340"/>
              <a:ext cx="3828393" cy="4080857"/>
              <a:chOff x="3835400" y="1789113"/>
              <a:chExt cx="1468438" cy="1565275"/>
            </a:xfrm>
          </p:grpSpPr>
          <p:sp>
            <p:nvSpPr>
              <p:cNvPr id="12" name="Freeform 5"/>
              <p:cNvSpPr/>
              <p:nvPr/>
            </p:nvSpPr>
            <p:spPr bwMode="auto">
              <a:xfrm>
                <a:off x="40052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5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5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3" name="Freeform 6"/>
              <p:cNvSpPr/>
              <p:nvPr/>
            </p:nvSpPr>
            <p:spPr bwMode="auto">
              <a:xfrm>
                <a:off x="39671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4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4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4" name="Rectangle 8"/>
              <p:cNvSpPr>
                <a:spLocks noChangeArrowheads="1"/>
              </p:cNvSpPr>
              <p:nvPr/>
            </p:nvSpPr>
            <p:spPr bwMode="auto">
              <a:xfrm>
                <a:off x="4318000" y="2117726"/>
                <a:ext cx="674688" cy="3429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5" name="Freeform 9"/>
              <p:cNvSpPr/>
              <p:nvPr/>
            </p:nvSpPr>
            <p:spPr bwMode="auto">
              <a:xfrm>
                <a:off x="3835400" y="18399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6" name="Freeform 10"/>
              <p:cNvSpPr/>
              <p:nvPr/>
            </p:nvSpPr>
            <p:spPr bwMode="auto">
              <a:xfrm>
                <a:off x="3835400" y="1976438"/>
                <a:ext cx="234950" cy="73025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7" name="Freeform 11"/>
              <p:cNvSpPr/>
              <p:nvPr/>
            </p:nvSpPr>
            <p:spPr bwMode="auto">
              <a:xfrm>
                <a:off x="3835400" y="21177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8" name="Freeform 12"/>
              <p:cNvSpPr/>
              <p:nvPr/>
            </p:nvSpPr>
            <p:spPr bwMode="auto">
              <a:xfrm>
                <a:off x="3835400" y="22590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9" name="Freeform 13"/>
              <p:cNvSpPr/>
              <p:nvPr/>
            </p:nvSpPr>
            <p:spPr bwMode="auto">
              <a:xfrm>
                <a:off x="3835400" y="23971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0" name="Freeform 14"/>
              <p:cNvSpPr/>
              <p:nvPr/>
            </p:nvSpPr>
            <p:spPr bwMode="auto">
              <a:xfrm>
                <a:off x="3835400" y="25368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3835400" y="26781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3835400" y="28162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3835400" y="29559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3835400" y="30972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5" name="Freeform 19"/>
              <p:cNvSpPr/>
              <p:nvPr/>
            </p:nvSpPr>
            <p:spPr bwMode="auto">
              <a:xfrm>
                <a:off x="3835400" y="32353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0" name="矩形 259"/>
            <p:cNvSpPr>
              <a:spLocks noChangeArrowheads="1"/>
            </p:cNvSpPr>
            <p:nvPr/>
          </p:nvSpPr>
          <p:spPr bwMode="auto">
            <a:xfrm>
              <a:off x="2306379" y="2775471"/>
              <a:ext cx="1656605" cy="562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600" b="0" i="0" u="none" strike="noStrike" kern="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01</a:t>
              </a:r>
              <a:endParaRPr kumimoji="0" lang="zh-CN" alt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  <p:sp>
          <p:nvSpPr>
            <p:cNvPr id="11" name="矩形 259"/>
            <p:cNvSpPr>
              <a:spLocks noChangeArrowheads="1"/>
            </p:cNvSpPr>
            <p:nvPr/>
          </p:nvSpPr>
          <p:spPr bwMode="auto">
            <a:xfrm>
              <a:off x="2385140" y="3684560"/>
              <a:ext cx="1577843" cy="1263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章节</a:t>
              </a:r>
              <a:endParaRPr kumimoji="0" lang="en-US" altLang="zh-CN" sz="1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32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PART</a:t>
              </a:r>
              <a:endParaRPr kumimoji="0" lang="en-US" altLang="zh-CN" sz="3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1097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硬件概述</a:t>
            </a:r>
            <a:endParaRPr lang="zh-CN" altLang="en-US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矩形 47"/>
          <p:cNvSpPr>
            <a:spLocks noChangeArrowheads="1"/>
          </p:cNvSpPr>
          <p:nvPr/>
        </p:nvSpPr>
        <p:spPr bwMode="auto">
          <a:xfrm>
            <a:off x="4780176" y="1930995"/>
            <a:ext cx="3771900" cy="2264410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/>
          <a:p>
            <a:pPr defTabSz="685800">
              <a:lnSpc>
                <a:spcPct val="130000"/>
              </a:lnSpc>
              <a:spcAft>
                <a:spcPts val="375"/>
              </a:spcAft>
              <a:defRPr/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前面我们已经学习过怎么使用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4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个独立按键，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pPr defTabSz="685800">
              <a:lnSpc>
                <a:spcPct val="130000"/>
              </a:lnSpc>
              <a:spcAft>
                <a:spcPts val="375"/>
              </a:spcAft>
              <a:defRPr/>
            </a:pP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pPr defTabSz="685800">
              <a:lnSpc>
                <a:spcPct val="130000"/>
              </a:lnSpc>
              <a:spcAft>
                <a:spcPts val="375"/>
              </a:spcAft>
              <a:defRPr/>
            </a:pP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pPr defTabSz="685800">
              <a:lnSpc>
                <a:spcPct val="130000"/>
              </a:lnSpc>
              <a:spcAft>
                <a:spcPts val="375"/>
              </a:spcAft>
              <a:defRPr/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在键盘中按键数量较多时，为了减少 I/O 口的占用，通常将按键排列成矩阵形式。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pPr defTabSz="685800">
              <a:lnSpc>
                <a:spcPct val="130000"/>
              </a:lnSpc>
              <a:spcAft>
                <a:spcPts val="375"/>
              </a:spcAft>
              <a:defRPr/>
            </a:pP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pPr defTabSz="685800">
              <a:lnSpc>
                <a:spcPct val="130000"/>
              </a:lnSpc>
              <a:spcAft>
                <a:spcPts val="375"/>
              </a:spcAft>
              <a:defRPr/>
            </a:pP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grpSp>
        <p:nvGrpSpPr>
          <p:cNvPr id="5" name="组合 4"/>
          <p:cNvGrpSpPr/>
          <p:nvPr userDrawn="1"/>
        </p:nvGrpSpPr>
        <p:grpSpPr>
          <a:xfrm>
            <a:off x="1038225" y="913765"/>
            <a:ext cx="3065780" cy="3729990"/>
            <a:chOff x="1635" y="1439"/>
            <a:chExt cx="4828" cy="5874"/>
          </a:xfrm>
        </p:grpSpPr>
        <p:sp>
          <p:nvSpPr>
            <p:cNvPr id="6" name="圆角矩形 5"/>
            <p:cNvSpPr/>
            <p:nvPr/>
          </p:nvSpPr>
          <p:spPr>
            <a:xfrm>
              <a:off x="1635" y="1439"/>
              <a:ext cx="4741" cy="5873"/>
            </a:xfrm>
            <a:prstGeom prst="roundRect">
              <a:avLst>
                <a:gd name="adj" fmla="val 3967"/>
              </a:avLst>
            </a:prstGeom>
            <a:solidFill>
              <a:schemeClr val="tx2">
                <a:lumMod val="75000"/>
                <a:alpha val="79999"/>
              </a:schemeClr>
            </a:solidFill>
            <a:ln>
              <a:noFill/>
            </a:ln>
          </p:spPr>
          <p:txBody>
            <a:bodyPr anchor="ctr"/>
            <a:p>
              <a:pPr algn="ctr" defTabSz="914400"/>
              <a:endParaRPr lang="zh-CN" altLang="en-US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pic>
          <p:nvPicPr>
            <p:cNvPr id="46" name="图片 45"/>
            <p:cNvPicPr>
              <a:picLocks noChangeAspect="1"/>
            </p:cNvPicPr>
            <p:nvPr/>
          </p:nvPicPr>
          <p:blipFill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97" y="1599"/>
              <a:ext cx="3245" cy="5552"/>
            </a:xfrm>
            <a:prstGeom prst="rect">
              <a:avLst/>
            </a:prstGeom>
          </p:spPr>
        </p:pic>
        <p:sp>
          <p:nvSpPr>
            <p:cNvPr id="87" name="矩形 86"/>
            <p:cNvSpPr/>
            <p:nvPr/>
          </p:nvSpPr>
          <p:spPr>
            <a:xfrm>
              <a:off x="2581" y="5500"/>
              <a:ext cx="1543" cy="1418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cxnSp>
          <p:nvCxnSpPr>
            <p:cNvPr id="90" name="直接箭头连接符 89"/>
            <p:cNvCxnSpPr/>
            <p:nvPr/>
          </p:nvCxnSpPr>
          <p:spPr>
            <a:xfrm flipV="1">
              <a:off x="4124" y="6204"/>
              <a:ext cx="922" cy="5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文本框 91"/>
            <p:cNvSpPr txBox="1"/>
            <p:nvPr/>
          </p:nvSpPr>
          <p:spPr>
            <a:xfrm>
              <a:off x="4971" y="5968"/>
              <a:ext cx="1492" cy="4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1400" dirty="0">
                  <a:solidFill>
                    <a:srgbClr val="FF0000"/>
                  </a:solidFill>
                  <a:latin typeface="+mn-ea"/>
                </a:rPr>
                <a:t>矩阵按键</a:t>
              </a:r>
              <a:endParaRPr lang="zh-CN" altLang="en-US" sz="1400" dirty="0">
                <a:solidFill>
                  <a:srgbClr val="FF0000"/>
                </a:solidFill>
                <a:latin typeface="+mn-ea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1325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电路原理图</a:t>
            </a:r>
            <a:endParaRPr lang="zh-CN" altLang="en-US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矩形 3"/>
          <p:cNvSpPr>
            <a:spLocks noChangeArrowheads="1"/>
          </p:cNvSpPr>
          <p:nvPr/>
        </p:nvSpPr>
        <p:spPr bwMode="auto">
          <a:xfrm>
            <a:off x="5752700" y="1292436"/>
            <a:ext cx="2600953" cy="285585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/>
          <a:p>
            <a:pPr>
              <a:lnSpc>
                <a:spcPct val="65000"/>
              </a:lnSpc>
              <a:defRPr/>
            </a:pPr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ea typeface="微软雅黑" panose="020B0503020204020204" pitchFamily="34" charset="-122"/>
                <a:cs typeface="+mn-ea"/>
              </a:rPr>
              <a:t>详细描述</a:t>
            </a:r>
            <a:endParaRPr lang="zh-CN" altLang="en-US" sz="2000" b="1" dirty="0">
              <a:solidFill>
                <a:schemeClr val="tx1">
                  <a:lumMod val="75000"/>
                  <a:lumOff val="25000"/>
                </a:schemeClr>
              </a:solidFill>
              <a:ea typeface="微软雅黑" panose="020B0503020204020204" pitchFamily="34" charset="-122"/>
              <a:cs typeface="+mn-ea"/>
            </a:endParaRPr>
          </a:p>
        </p:txBody>
      </p:sp>
      <p:sp>
        <p:nvSpPr>
          <p:cNvPr id="33" name="矩形 47"/>
          <p:cNvSpPr>
            <a:spLocks noChangeArrowheads="1"/>
          </p:cNvSpPr>
          <p:nvPr/>
        </p:nvSpPr>
        <p:spPr bwMode="auto">
          <a:xfrm>
            <a:off x="4930656" y="1763534"/>
            <a:ext cx="4116273" cy="1170305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/>
          <a:p>
            <a:pPr defTabSz="685800">
              <a:lnSpc>
                <a:spcPct val="130000"/>
              </a:lnSpc>
              <a:spcAft>
                <a:spcPts val="375"/>
              </a:spcAft>
              <a:defRPr/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矩阵键盘是通过扫描方式读取，先行扫描，再列扫描。</a:t>
            </a:r>
            <a:endPara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pPr defTabSz="685800">
              <a:lnSpc>
                <a:spcPct val="130000"/>
              </a:lnSpc>
              <a:spcAft>
                <a:spcPts val="375"/>
              </a:spcAft>
              <a:defRPr/>
            </a:pPr>
            <a:endPara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pPr defTabSz="685800">
              <a:lnSpc>
                <a:spcPct val="130000"/>
              </a:lnSpc>
              <a:spcAft>
                <a:spcPts val="375"/>
              </a:spcAft>
              <a:defRPr/>
            </a:pPr>
            <a:endPara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pPr defTabSz="685800">
              <a:lnSpc>
                <a:spcPct val="130000"/>
              </a:lnSpc>
              <a:spcAft>
                <a:spcPts val="375"/>
              </a:spcAft>
              <a:defRPr/>
            </a:pPr>
            <a:endPara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7593" y="1452025"/>
            <a:ext cx="4370070" cy="240538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>
            <p:custDataLst>
              <p:tags r:id="rId1"/>
            </p:custDataLst>
          </p:nvPr>
        </p:nvCxnSpPr>
        <p:spPr>
          <a:xfrm>
            <a:off x="4418383" y="2746588"/>
            <a:ext cx="2946611" cy="0"/>
          </a:xfrm>
          <a:prstGeom prst="line">
            <a:avLst/>
          </a:prstGeom>
          <a:noFill/>
          <a:ln w="12700" cap="flat" cmpd="sng" algn="ctr">
            <a:solidFill>
              <a:srgbClr val="FF9999"/>
            </a:solidFill>
            <a:prstDash val="solid"/>
            <a:miter lim="800000"/>
            <a:headEnd type="oval"/>
            <a:tailEnd type="oval"/>
          </a:ln>
          <a:effectLst/>
        </p:spPr>
      </p:cxnSp>
      <p:sp>
        <p:nvSpPr>
          <p:cNvPr id="3" name="矩形 2"/>
          <p:cNvSpPr/>
          <p:nvPr/>
        </p:nvSpPr>
        <p:spPr>
          <a:xfrm>
            <a:off x="4418383" y="2129431"/>
            <a:ext cx="3177862" cy="492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 algn="ctr">
              <a:defRPr/>
            </a:pPr>
            <a:r>
              <a:rPr lang="zh-CN" altLang="en-US" sz="3200" kern="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指令学习</a:t>
            </a:r>
            <a:endParaRPr lang="zh-CN" altLang="en-US" sz="3200" kern="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885191" y="1214887"/>
            <a:ext cx="2722413" cy="2902102"/>
            <a:chOff x="999059" y="1708340"/>
            <a:chExt cx="3828393" cy="4080857"/>
          </a:xfrm>
        </p:grpSpPr>
        <p:grpSp>
          <p:nvGrpSpPr>
            <p:cNvPr id="9" name="组合 8"/>
            <p:cNvGrpSpPr/>
            <p:nvPr/>
          </p:nvGrpSpPr>
          <p:grpSpPr>
            <a:xfrm>
              <a:off x="999059" y="1708340"/>
              <a:ext cx="3828393" cy="4080857"/>
              <a:chOff x="3835400" y="1789113"/>
              <a:chExt cx="1468438" cy="1565275"/>
            </a:xfrm>
          </p:grpSpPr>
          <p:sp>
            <p:nvSpPr>
              <p:cNvPr id="12" name="Freeform 5"/>
              <p:cNvSpPr/>
              <p:nvPr/>
            </p:nvSpPr>
            <p:spPr bwMode="auto">
              <a:xfrm>
                <a:off x="40052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5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5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3" name="Freeform 6"/>
              <p:cNvSpPr/>
              <p:nvPr/>
            </p:nvSpPr>
            <p:spPr bwMode="auto">
              <a:xfrm>
                <a:off x="39671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4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4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4" name="Rectangle 8"/>
              <p:cNvSpPr>
                <a:spLocks noChangeArrowheads="1"/>
              </p:cNvSpPr>
              <p:nvPr/>
            </p:nvSpPr>
            <p:spPr bwMode="auto">
              <a:xfrm>
                <a:off x="4318000" y="2117726"/>
                <a:ext cx="674688" cy="3429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5" name="Freeform 9"/>
              <p:cNvSpPr/>
              <p:nvPr/>
            </p:nvSpPr>
            <p:spPr bwMode="auto">
              <a:xfrm>
                <a:off x="3835400" y="18399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6" name="Freeform 10"/>
              <p:cNvSpPr/>
              <p:nvPr/>
            </p:nvSpPr>
            <p:spPr bwMode="auto">
              <a:xfrm>
                <a:off x="3835400" y="1976438"/>
                <a:ext cx="234950" cy="73025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7" name="Freeform 11"/>
              <p:cNvSpPr/>
              <p:nvPr/>
            </p:nvSpPr>
            <p:spPr bwMode="auto">
              <a:xfrm>
                <a:off x="3835400" y="21177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8" name="Freeform 12"/>
              <p:cNvSpPr/>
              <p:nvPr/>
            </p:nvSpPr>
            <p:spPr bwMode="auto">
              <a:xfrm>
                <a:off x="3835400" y="22590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9" name="Freeform 13"/>
              <p:cNvSpPr/>
              <p:nvPr/>
            </p:nvSpPr>
            <p:spPr bwMode="auto">
              <a:xfrm>
                <a:off x="3835400" y="23971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0" name="Freeform 14"/>
              <p:cNvSpPr/>
              <p:nvPr/>
            </p:nvSpPr>
            <p:spPr bwMode="auto">
              <a:xfrm>
                <a:off x="3835400" y="25368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3835400" y="26781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3835400" y="28162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3835400" y="29559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3835400" y="30972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5" name="Freeform 19"/>
              <p:cNvSpPr/>
              <p:nvPr/>
            </p:nvSpPr>
            <p:spPr bwMode="auto">
              <a:xfrm>
                <a:off x="3835400" y="32353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0" name="矩形 259"/>
            <p:cNvSpPr>
              <a:spLocks noChangeArrowheads="1"/>
            </p:cNvSpPr>
            <p:nvPr/>
          </p:nvSpPr>
          <p:spPr bwMode="auto">
            <a:xfrm>
              <a:off x="2306379" y="2775471"/>
              <a:ext cx="1656605" cy="5625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600" b="0" i="0" u="none" strike="noStrike" kern="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02</a:t>
              </a:r>
              <a:endParaRPr kumimoji="0" lang="zh-CN" alt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  <p:sp>
          <p:nvSpPr>
            <p:cNvPr id="11" name="矩形 259"/>
            <p:cNvSpPr>
              <a:spLocks noChangeArrowheads="1"/>
            </p:cNvSpPr>
            <p:nvPr/>
          </p:nvSpPr>
          <p:spPr bwMode="auto">
            <a:xfrm>
              <a:off x="2385140" y="3684560"/>
              <a:ext cx="1577843" cy="1263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章节</a:t>
              </a:r>
              <a:endParaRPr kumimoji="0" lang="en-US" altLang="zh-CN" sz="1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32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PART</a:t>
              </a:r>
              <a:endParaRPr kumimoji="0" lang="en-US" altLang="zh-CN" sz="3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指令学习</a:t>
            </a:r>
            <a:endParaRPr lang="zh-CN" altLang="en-US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47"/>
          <p:cNvSpPr>
            <a:spLocks noChangeArrowheads="1"/>
          </p:cNvSpPr>
          <p:nvPr/>
        </p:nvSpPr>
        <p:spPr bwMode="auto">
          <a:xfrm>
            <a:off x="4446087" y="1415789"/>
            <a:ext cx="4466838" cy="546735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defTabSz="685800">
              <a:lnSpc>
                <a:spcPct val="130000"/>
              </a:lnSpc>
              <a:spcBef>
                <a:spcPct val="0"/>
              </a:spcBef>
              <a:buNone/>
              <a:defRPr/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在传感器类别指令中，用于</a:t>
            </a:r>
            <a:r>
              <a:rPr sz="12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初始化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矩阵键盘</a:t>
            </a:r>
            <a:r>
              <a:rPr sz="12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的控制引脚</a:t>
            </a:r>
            <a:r>
              <a:rPr lang="zh-CN" sz="12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，</a:t>
            </a:r>
            <a:endParaRPr lang="zh-CN" sz="1200" dirty="0">
              <a:solidFill>
                <a:schemeClr val="tx1">
                  <a:lumMod val="65000"/>
                  <a:lumOff val="35000"/>
                </a:schemeClr>
              </a:solidFill>
              <a:sym typeface="微软雅黑" panose="020B0503020204020204" pitchFamily="34" charset="-122"/>
            </a:endParaRPr>
          </a:p>
          <a:p>
            <a:pPr defTabSz="685800">
              <a:lnSpc>
                <a:spcPct val="130000"/>
              </a:lnSpc>
              <a:spcBef>
                <a:spcPct val="0"/>
              </a:spcBef>
              <a:buNone/>
              <a:defRPr/>
            </a:pPr>
            <a:r>
              <a:rPr lang="zh-CN" sz="12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矩阵键盘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接在</a:t>
            </a:r>
            <a:r>
              <a:rPr lang="en-US" altLang="zh-CN" sz="12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P7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引脚。</a:t>
            </a:r>
            <a:endPara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sym typeface="微软雅黑" panose="020B0503020204020204" pitchFamily="34" charset="-122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1086154" y="1505786"/>
            <a:ext cx="187133" cy="226049"/>
            <a:chOff x="1397666" y="1419622"/>
            <a:chExt cx="474034" cy="743490"/>
          </a:xfrm>
          <a:solidFill>
            <a:schemeClr val="accent5">
              <a:lumMod val="75000"/>
            </a:schemeClr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grpSp>
          <p:nvGrpSpPr>
            <p:cNvPr id="6" name="组合 5"/>
            <p:cNvGrpSpPr/>
            <p:nvPr/>
          </p:nvGrpSpPr>
          <p:grpSpPr>
            <a:xfrm>
              <a:off x="1397666" y="1419622"/>
              <a:ext cx="474034" cy="743490"/>
              <a:chOff x="1397666" y="1419622"/>
              <a:chExt cx="474034" cy="743490"/>
            </a:xfrm>
            <a:grpFill/>
          </p:grpSpPr>
          <p:sp>
            <p:nvSpPr>
              <p:cNvPr id="8" name="同心圆 17"/>
              <p:cNvSpPr/>
              <p:nvPr/>
            </p:nvSpPr>
            <p:spPr>
              <a:xfrm>
                <a:off x="1397666" y="1419622"/>
                <a:ext cx="474034" cy="474034"/>
              </a:xfrm>
              <a:prstGeom prst="donu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68576" tIns="34289" rIns="68576" bIns="34289" anchor="ctr"/>
              <a:lstStyle/>
              <a:p>
                <a:pPr algn="ctr"/>
                <a:endParaRPr lang="zh-CN" altLang="en-US" dirty="0">
                  <a:solidFill>
                    <a:prstClr val="white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9" name="等腰三角形 8"/>
              <p:cNvSpPr/>
              <p:nvPr/>
            </p:nvSpPr>
            <p:spPr>
              <a:xfrm rot="10800000">
                <a:off x="1425882" y="1771198"/>
                <a:ext cx="417601" cy="391914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68576" tIns="34289" rIns="68576" bIns="34289" anchor="ctr"/>
              <a:lstStyle/>
              <a:p>
                <a:pPr algn="ctr"/>
                <a:endParaRPr lang="zh-CN" altLang="en-US" dirty="0">
                  <a:solidFill>
                    <a:prstClr val="white"/>
                  </a:solidFill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7" name="椭圆 6"/>
            <p:cNvSpPr/>
            <p:nvPr/>
          </p:nvSpPr>
          <p:spPr>
            <a:xfrm>
              <a:off x="1562675" y="1584631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76" tIns="34289" rIns="68576" bIns="34289" anchor="ctr"/>
            <a:lstStyle/>
            <a:p>
              <a:pPr algn="ctr"/>
              <a:endParaRPr lang="zh-CN" altLang="en-US" dirty="0">
                <a:solidFill>
                  <a:prstClr val="white"/>
                </a:solidFill>
                <a:ea typeface="微软雅黑" panose="020B0503020204020204" pitchFamily="34" charset="-122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1075015" y="2643758"/>
            <a:ext cx="187133" cy="226049"/>
            <a:chOff x="1397666" y="1419622"/>
            <a:chExt cx="474034" cy="743490"/>
          </a:xfrm>
          <a:solidFill>
            <a:schemeClr val="tx2">
              <a:lumMod val="75000"/>
            </a:schemeClr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grpSp>
          <p:nvGrpSpPr>
            <p:cNvPr id="11" name="组合 10"/>
            <p:cNvGrpSpPr/>
            <p:nvPr/>
          </p:nvGrpSpPr>
          <p:grpSpPr>
            <a:xfrm>
              <a:off x="1397666" y="1419622"/>
              <a:ext cx="474034" cy="743490"/>
              <a:chOff x="1397666" y="1419622"/>
              <a:chExt cx="474034" cy="743490"/>
            </a:xfrm>
            <a:grpFill/>
          </p:grpSpPr>
          <p:sp>
            <p:nvSpPr>
              <p:cNvPr id="13" name="同心圆 12"/>
              <p:cNvSpPr/>
              <p:nvPr/>
            </p:nvSpPr>
            <p:spPr>
              <a:xfrm>
                <a:off x="1397666" y="1419622"/>
                <a:ext cx="474034" cy="474034"/>
              </a:xfrm>
              <a:prstGeom prst="donut">
                <a:avLst/>
              </a:prstGeom>
              <a:grpFill/>
              <a:ln>
                <a:noFill/>
              </a:ln>
            </p:spPr>
            <p:txBody>
              <a:bodyPr anchor="ctr"/>
              <a:lstStyle/>
              <a:p>
                <a:pPr algn="ctr" defTabSz="914400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4" name="等腰三角形 13"/>
              <p:cNvSpPr/>
              <p:nvPr/>
            </p:nvSpPr>
            <p:spPr>
              <a:xfrm rot="10800000">
                <a:off x="1425882" y="1771198"/>
                <a:ext cx="417601" cy="391914"/>
              </a:xfrm>
              <a:prstGeom prst="triangle">
                <a:avLst/>
              </a:prstGeom>
              <a:grpFill/>
              <a:ln>
                <a:noFill/>
              </a:ln>
            </p:spPr>
            <p:txBody>
              <a:bodyPr anchor="ctr"/>
              <a:lstStyle/>
              <a:p>
                <a:pPr algn="ctr" defTabSz="914400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2" name="椭圆 11"/>
            <p:cNvSpPr/>
            <p:nvPr/>
          </p:nvSpPr>
          <p:spPr>
            <a:xfrm>
              <a:off x="1562675" y="1584631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txBody>
            <a:bodyPr anchor="ctr"/>
            <a:lstStyle/>
            <a:p>
              <a:pPr algn="ctr" defTabSz="914400"/>
              <a:endParaRPr lang="zh-CN" altLang="en-US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9" name="矩形 47"/>
          <p:cNvSpPr>
            <a:spLocks noChangeArrowheads="1"/>
          </p:cNvSpPr>
          <p:nvPr/>
        </p:nvSpPr>
        <p:spPr bwMode="auto">
          <a:xfrm>
            <a:off x="4446017" y="2657266"/>
            <a:ext cx="4466838" cy="306705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defTabSz="685800">
              <a:lnSpc>
                <a:spcPct val="130000"/>
              </a:lnSpc>
              <a:spcBef>
                <a:spcPct val="0"/>
              </a:spcBef>
              <a:buNone/>
              <a:defRPr/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在传感器类别指令中，用于获取矩阵键盘对应的按键值。</a:t>
            </a:r>
            <a:endPara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sym typeface="微软雅黑" panose="020B0503020204020204" pitchFamily="34" charset="-122"/>
            </a:endParaRPr>
          </a:p>
        </p:txBody>
      </p:sp>
      <p:grpSp>
        <p:nvGrpSpPr>
          <p:cNvPr id="18" name="组合 17"/>
          <p:cNvGrpSpPr/>
          <p:nvPr/>
        </p:nvGrpSpPr>
        <p:grpSpPr>
          <a:xfrm>
            <a:off x="1085810" y="3925188"/>
            <a:ext cx="187133" cy="226049"/>
            <a:chOff x="1397666" y="1419622"/>
            <a:chExt cx="474034" cy="743490"/>
          </a:xfrm>
          <a:solidFill>
            <a:schemeClr val="tx2">
              <a:lumMod val="75000"/>
            </a:schemeClr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grpSp>
          <p:nvGrpSpPr>
            <p:cNvPr id="20" name="组合 19"/>
            <p:cNvGrpSpPr/>
            <p:nvPr/>
          </p:nvGrpSpPr>
          <p:grpSpPr>
            <a:xfrm>
              <a:off x="1397666" y="1419622"/>
              <a:ext cx="474034" cy="743490"/>
              <a:chOff x="1397666" y="1419622"/>
              <a:chExt cx="474034" cy="743490"/>
            </a:xfrm>
            <a:grpFill/>
          </p:grpSpPr>
          <p:sp>
            <p:nvSpPr>
              <p:cNvPr id="21" name="同心圆 20"/>
              <p:cNvSpPr/>
              <p:nvPr/>
            </p:nvSpPr>
            <p:spPr>
              <a:xfrm>
                <a:off x="1397666" y="1419622"/>
                <a:ext cx="474034" cy="474034"/>
              </a:xfrm>
              <a:prstGeom prst="donut">
                <a:avLst/>
              </a:prstGeom>
              <a:grpFill/>
              <a:ln>
                <a:noFill/>
              </a:ln>
            </p:spPr>
            <p:txBody>
              <a:bodyPr anchor="ctr"/>
              <a:p>
                <a:pPr algn="ctr" defTabSz="914400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等腰三角形 21"/>
              <p:cNvSpPr/>
              <p:nvPr/>
            </p:nvSpPr>
            <p:spPr>
              <a:xfrm rot="10800000">
                <a:off x="1425882" y="1771198"/>
                <a:ext cx="417601" cy="391914"/>
              </a:xfrm>
              <a:prstGeom prst="triangle">
                <a:avLst/>
              </a:prstGeom>
              <a:grpFill/>
              <a:ln>
                <a:noFill/>
              </a:ln>
            </p:spPr>
            <p:txBody>
              <a:bodyPr anchor="ctr"/>
              <a:p>
                <a:pPr algn="ctr" defTabSz="914400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3" name="椭圆 22"/>
            <p:cNvSpPr/>
            <p:nvPr/>
          </p:nvSpPr>
          <p:spPr>
            <a:xfrm>
              <a:off x="1562675" y="1584631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txBody>
            <a:bodyPr anchor="ctr"/>
            <a:p>
              <a:pPr algn="ctr" defTabSz="914400"/>
              <a:endParaRPr lang="zh-CN" altLang="en-US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6" name="矩形 47"/>
          <p:cNvSpPr>
            <a:spLocks noChangeArrowheads="1"/>
          </p:cNvSpPr>
          <p:nvPr/>
        </p:nvSpPr>
        <p:spPr bwMode="auto">
          <a:xfrm>
            <a:off x="4446017" y="3818046"/>
            <a:ext cx="4466838" cy="546735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defTabSz="685800">
              <a:lnSpc>
                <a:spcPct val="130000"/>
              </a:lnSpc>
              <a:spcBef>
                <a:spcPct val="0"/>
              </a:spcBef>
              <a:buNone/>
              <a:defRPr/>
            </a:pPr>
            <a:r>
              <a:rPr lang="zh-CN" sz="12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在传感器类别指令中，</a:t>
            </a:r>
            <a:r>
              <a:rPr sz="12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基于STC8H8K64U芯片</a:t>
            </a:r>
            <a:r>
              <a:rPr lang="zh-CN" sz="12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的</a:t>
            </a:r>
            <a:r>
              <a:rPr sz="12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天问51已经将这一动态扫描过程封装成一个回调函数，直接使用即可</a:t>
            </a:r>
            <a:r>
              <a:rPr lang="zh-CN" sz="12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。</a:t>
            </a:r>
            <a:endParaRPr lang="zh-CN" sz="1200" dirty="0">
              <a:solidFill>
                <a:schemeClr val="tx1">
                  <a:lumMod val="65000"/>
                  <a:lumOff val="35000"/>
                </a:schemeClr>
              </a:solidFill>
              <a:sym typeface="微软雅黑" panose="020B0503020204020204" pitchFamily="34" charset="-122"/>
            </a:endParaRPr>
          </a:p>
        </p:txBody>
      </p:sp>
      <p:pic>
        <p:nvPicPr>
          <p:cNvPr id="17" name="图片 1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865" y="2531110"/>
            <a:ext cx="1945005" cy="558800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9865" y="1398905"/>
            <a:ext cx="1675765" cy="546735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9865" y="3749040"/>
            <a:ext cx="2005330" cy="47815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>
            <p:custDataLst>
              <p:tags r:id="rId1"/>
            </p:custDataLst>
          </p:nvPr>
        </p:nvCxnSpPr>
        <p:spPr>
          <a:xfrm>
            <a:off x="4418383" y="2746588"/>
            <a:ext cx="2946611" cy="0"/>
          </a:xfrm>
          <a:prstGeom prst="line">
            <a:avLst/>
          </a:prstGeom>
          <a:noFill/>
          <a:ln w="12700" cap="flat" cmpd="sng" algn="ctr">
            <a:solidFill>
              <a:srgbClr val="FF9999"/>
            </a:solidFill>
            <a:prstDash val="solid"/>
            <a:miter lim="800000"/>
            <a:headEnd type="oval"/>
            <a:tailEnd type="oval"/>
          </a:ln>
          <a:effectLst/>
        </p:spPr>
      </p:cxnSp>
      <p:sp>
        <p:nvSpPr>
          <p:cNvPr id="3" name="矩形 2"/>
          <p:cNvSpPr/>
          <p:nvPr/>
        </p:nvSpPr>
        <p:spPr>
          <a:xfrm>
            <a:off x="4418383" y="2129431"/>
            <a:ext cx="3177862" cy="492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 algn="ctr">
              <a:defRPr/>
            </a:pPr>
            <a:r>
              <a:rPr lang="zh-CN" altLang="en-US" sz="3200" kern="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程序编写</a:t>
            </a:r>
            <a:endParaRPr lang="zh-CN" altLang="en-US" sz="3200" kern="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885191" y="1214887"/>
            <a:ext cx="2722413" cy="2902102"/>
            <a:chOff x="999059" y="1708340"/>
            <a:chExt cx="3828393" cy="4080857"/>
          </a:xfrm>
        </p:grpSpPr>
        <p:grpSp>
          <p:nvGrpSpPr>
            <p:cNvPr id="9" name="组合 8"/>
            <p:cNvGrpSpPr/>
            <p:nvPr/>
          </p:nvGrpSpPr>
          <p:grpSpPr>
            <a:xfrm>
              <a:off x="999059" y="1708340"/>
              <a:ext cx="3828393" cy="4080857"/>
              <a:chOff x="3835400" y="1789113"/>
              <a:chExt cx="1468438" cy="1565275"/>
            </a:xfrm>
          </p:grpSpPr>
          <p:sp>
            <p:nvSpPr>
              <p:cNvPr id="12" name="Freeform 5"/>
              <p:cNvSpPr/>
              <p:nvPr/>
            </p:nvSpPr>
            <p:spPr bwMode="auto">
              <a:xfrm>
                <a:off x="40052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5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5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3" name="Freeform 6"/>
              <p:cNvSpPr/>
              <p:nvPr/>
            </p:nvSpPr>
            <p:spPr bwMode="auto">
              <a:xfrm>
                <a:off x="39671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4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4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4" name="Rectangle 8"/>
              <p:cNvSpPr>
                <a:spLocks noChangeArrowheads="1"/>
              </p:cNvSpPr>
              <p:nvPr/>
            </p:nvSpPr>
            <p:spPr bwMode="auto">
              <a:xfrm>
                <a:off x="4318000" y="2117726"/>
                <a:ext cx="674688" cy="3429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5" name="Freeform 9"/>
              <p:cNvSpPr/>
              <p:nvPr/>
            </p:nvSpPr>
            <p:spPr bwMode="auto">
              <a:xfrm>
                <a:off x="3835400" y="18399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6" name="Freeform 10"/>
              <p:cNvSpPr/>
              <p:nvPr/>
            </p:nvSpPr>
            <p:spPr bwMode="auto">
              <a:xfrm>
                <a:off x="3835400" y="1976438"/>
                <a:ext cx="234950" cy="73025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7" name="Freeform 11"/>
              <p:cNvSpPr/>
              <p:nvPr/>
            </p:nvSpPr>
            <p:spPr bwMode="auto">
              <a:xfrm>
                <a:off x="3835400" y="21177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8" name="Freeform 12"/>
              <p:cNvSpPr/>
              <p:nvPr/>
            </p:nvSpPr>
            <p:spPr bwMode="auto">
              <a:xfrm>
                <a:off x="3835400" y="22590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9" name="Freeform 13"/>
              <p:cNvSpPr/>
              <p:nvPr/>
            </p:nvSpPr>
            <p:spPr bwMode="auto">
              <a:xfrm>
                <a:off x="3835400" y="23971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0" name="Freeform 14"/>
              <p:cNvSpPr/>
              <p:nvPr/>
            </p:nvSpPr>
            <p:spPr bwMode="auto">
              <a:xfrm>
                <a:off x="3835400" y="25368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3835400" y="26781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3835400" y="28162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3835400" y="29559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3835400" y="30972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5" name="Freeform 19"/>
              <p:cNvSpPr/>
              <p:nvPr/>
            </p:nvSpPr>
            <p:spPr bwMode="auto">
              <a:xfrm>
                <a:off x="3835400" y="32353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0" name="矩形 259"/>
            <p:cNvSpPr>
              <a:spLocks noChangeArrowheads="1"/>
            </p:cNvSpPr>
            <p:nvPr/>
          </p:nvSpPr>
          <p:spPr bwMode="auto">
            <a:xfrm>
              <a:off x="2306379" y="2775471"/>
              <a:ext cx="1656605" cy="5625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600" b="0" i="0" u="none" strike="noStrike" kern="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0</a:t>
              </a:r>
              <a:r>
                <a:rPr kumimoji="0" lang="en-US" sz="2600" b="0" i="0" u="none" strike="noStrike" kern="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3</a:t>
              </a:r>
              <a:endParaRPr kumimoji="0" 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  <p:sp>
          <p:nvSpPr>
            <p:cNvPr id="11" name="矩形 259"/>
            <p:cNvSpPr>
              <a:spLocks noChangeArrowheads="1"/>
            </p:cNvSpPr>
            <p:nvPr/>
          </p:nvSpPr>
          <p:spPr bwMode="auto">
            <a:xfrm>
              <a:off x="2385140" y="3684560"/>
              <a:ext cx="1577843" cy="1263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章节</a:t>
              </a:r>
              <a:endParaRPr kumimoji="0" lang="en-US" altLang="zh-CN" sz="1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32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PART</a:t>
              </a:r>
              <a:endParaRPr kumimoji="0" lang="en-US" altLang="zh-CN" sz="3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573786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程序实现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---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获取矩阵键盘的按键值，并在数码管上显示</a:t>
            </a:r>
            <a:endParaRPr lang="zh-CN" altLang="en-US" dirty="0">
              <a:solidFill>
                <a:prstClr val="black">
                  <a:lumMod val="85000"/>
                  <a:lumOff val="1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64590" y="651510"/>
            <a:ext cx="3981450" cy="42227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ags/tag1.xml><?xml version="1.0" encoding="utf-8"?>
<p:tagLst xmlns:p="http://schemas.openxmlformats.org/presentationml/2006/main">
  <p:tag name="PA" val="v3.2.0"/>
</p:tagLst>
</file>

<file path=ppt/tags/tag10.xml><?xml version="1.0" encoding="utf-8"?>
<p:tagLst xmlns:p="http://schemas.openxmlformats.org/presentationml/2006/main">
  <p:tag name="MH" val="20161022204031"/>
  <p:tag name="MH_LIBRARY" val="GRAPHIC"/>
  <p:tag name="MH_ORDER" val="Straight Connector 6"/>
</p:tagLst>
</file>

<file path=ppt/tags/tag11.xml><?xml version="1.0" encoding="utf-8"?>
<p:tagLst xmlns:p="http://schemas.openxmlformats.org/presentationml/2006/main">
  <p:tag name="MH" val="20161022204031"/>
  <p:tag name="MH_LIBRARY" val="GRAPHIC"/>
  <p:tag name="MH_ORDER" val="Straight Connector 6"/>
</p:tagLst>
</file>

<file path=ppt/tags/tag12.xml><?xml version="1.0" encoding="utf-8"?>
<p:tagLst xmlns:p="http://schemas.openxmlformats.org/presentationml/2006/main">
  <p:tag name="MH" val="20161022204031"/>
  <p:tag name="MH_LIBRARY" val="GRAPHIC"/>
  <p:tag name="MH_ORDER" val="Straight Connector 6"/>
</p:tagLst>
</file>

<file path=ppt/tags/tag13.xml><?xml version="1.0" encoding="utf-8"?>
<p:tagLst xmlns:p="http://schemas.openxmlformats.org/presentationml/2006/main">
  <p:tag name="PA" val="v3.2.0"/>
</p:tagLst>
</file>

<file path=ppt/tags/tag2.xml><?xml version="1.0" encoding="utf-8"?>
<p:tagLst xmlns:p="http://schemas.openxmlformats.org/presentationml/2006/main">
  <p:tag name="MH" val="20161022203400"/>
  <p:tag name="MH_LIBRARY" val="GRAPHIC"/>
  <p:tag name="MH_TYPE" val="SubTitle"/>
  <p:tag name="MH_ORDER" val="1"/>
</p:tagLst>
</file>

<file path=ppt/tags/tag3.xml><?xml version="1.0" encoding="utf-8"?>
<p:tagLst xmlns:p="http://schemas.openxmlformats.org/presentationml/2006/main">
  <p:tag name="MH" val="20161022203400"/>
  <p:tag name="MH_LIBRARY" val="GRAPHIC"/>
  <p:tag name="MH_TYPE" val="Other"/>
  <p:tag name="MH_ORDER" val="1"/>
</p:tagLst>
</file>

<file path=ppt/tags/tag4.xml><?xml version="1.0" encoding="utf-8"?>
<p:tagLst xmlns:p="http://schemas.openxmlformats.org/presentationml/2006/main">
  <p:tag name="MH" val="20161022203400"/>
  <p:tag name="MH_LIBRARY" val="GRAPHIC"/>
  <p:tag name="MH_TYPE" val="SubTitle"/>
  <p:tag name="MH_ORDER" val="2"/>
</p:tagLst>
</file>

<file path=ppt/tags/tag5.xml><?xml version="1.0" encoding="utf-8"?>
<p:tagLst xmlns:p="http://schemas.openxmlformats.org/presentationml/2006/main">
  <p:tag name="MH" val="20161022203400"/>
  <p:tag name="MH_LIBRARY" val="GRAPHIC"/>
  <p:tag name="MH_TYPE" val="Other"/>
  <p:tag name="MH_ORDER" val="2"/>
</p:tagLst>
</file>

<file path=ppt/tags/tag6.xml><?xml version="1.0" encoding="utf-8"?>
<p:tagLst xmlns:p="http://schemas.openxmlformats.org/presentationml/2006/main">
  <p:tag name="MH" val="20161022203400"/>
  <p:tag name="MH_LIBRARY" val="GRAPHIC"/>
  <p:tag name="MH_TYPE" val="SubTitle"/>
  <p:tag name="MH_ORDER" val="3"/>
</p:tagLst>
</file>

<file path=ppt/tags/tag7.xml><?xml version="1.0" encoding="utf-8"?>
<p:tagLst xmlns:p="http://schemas.openxmlformats.org/presentationml/2006/main">
  <p:tag name="MH" val="20161022203400"/>
  <p:tag name="MH_LIBRARY" val="GRAPHIC"/>
  <p:tag name="MH_TYPE" val="Other"/>
  <p:tag name="MH_ORDER" val="3"/>
</p:tagLst>
</file>

<file path=ppt/tags/tag8.xml><?xml version="1.0" encoding="utf-8"?>
<p:tagLst xmlns:p="http://schemas.openxmlformats.org/presentationml/2006/main">
  <p:tag name="MH" val="20160830110146"/>
  <p:tag name="MH_LIBRARY" val="CONTENTS"/>
  <p:tag name="MH_TYPE" val="OTHERS"/>
  <p:tag name="ID" val="553512"/>
</p:tagLst>
</file>

<file path=ppt/tags/tag9.xml><?xml version="1.0" encoding="utf-8"?>
<p:tagLst xmlns:p="http://schemas.openxmlformats.org/presentationml/2006/main">
  <p:tag name="MH" val="20160830110146"/>
  <p:tag name="MH_LIBRARY" val="CONTENTS"/>
  <p:tag name="MH_TYPE" val="OTHERS"/>
  <p:tag name="ID" val="553512"/>
</p:tagLst>
</file>

<file path=ppt/theme/theme1.xml><?xml version="1.0" encoding="utf-8"?>
<a:theme xmlns:a="http://schemas.openxmlformats.org/drawingml/2006/main" name="webwppDef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408</Words>
  <Application>WPS 演示</Application>
  <PresentationFormat>全屏显示(16:9)</PresentationFormat>
  <Paragraphs>91</Paragraphs>
  <Slides>10</Slides>
  <Notes>21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10</vt:i4>
      </vt:variant>
    </vt:vector>
  </HeadingPairs>
  <TitlesOfParts>
    <vt:vector size="20" baseType="lpstr">
      <vt:lpstr>Arial</vt:lpstr>
      <vt:lpstr>宋体</vt:lpstr>
      <vt:lpstr>Wingdings</vt:lpstr>
      <vt:lpstr>微软雅黑</vt:lpstr>
      <vt:lpstr>Calibri</vt:lpstr>
      <vt:lpstr>Calibri</vt:lpstr>
      <vt:lpstr>Arial Unicode MS</vt:lpstr>
      <vt:lpstr>webwppDefTheme</vt:lpstr>
      <vt:lpstr>Office 主题​​</vt:lpstr>
      <vt:lpstr>3_Office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cp:keywords>http:/www.ypppt.com</cp:keywords>
  <cp:lastModifiedBy>陈哲东</cp:lastModifiedBy>
  <cp:revision>3</cp:revision>
  <dcterms:created xsi:type="dcterms:W3CDTF">2021-01-29T08:50:00Z</dcterms:created>
  <dcterms:modified xsi:type="dcterms:W3CDTF">2021-02-21T06:37:20Z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2052-11.1.0.10116</vt:lpwstr>
  </property>
</Properties>
</file>