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6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2"/>
    <p:sldMasterId id="2147483669" r:id="rId3"/>
    <p:sldMasterId id="2147483681" r:id="rId4"/>
  </p:sldMasterIdLst>
  <p:notesMasterIdLst>
    <p:notesMasterId r:id="rId18"/>
  </p:notesMasterIdLst>
  <p:sldIdLst>
    <p:sldId id="256" r:id="rId5"/>
    <p:sldId id="257" r:id="rId6"/>
    <p:sldId id="258" r:id="rId7"/>
    <p:sldId id="302" r:id="rId8"/>
    <p:sldId id="267" r:id="rId9"/>
    <p:sldId id="259" r:id="rId10"/>
    <p:sldId id="270" r:id="rId11"/>
    <p:sldId id="304" r:id="rId12"/>
    <p:sldId id="276" r:id="rId13"/>
    <p:sldId id="303" r:id="rId14"/>
    <p:sldId id="310" r:id="rId15"/>
    <p:sldId id="305" r:id="rId16"/>
    <p:sldId id="285" r:id="rId1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007E5D"/>
    <a:srgbClr val="0092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89215" autoAdjust="0"/>
  </p:normalViewPr>
  <p:slideViewPr>
    <p:cSldViewPr>
      <p:cViewPr varScale="1">
        <p:scale>
          <a:sx n="135" d="100"/>
          <a:sy n="135" d="100"/>
        </p:scale>
        <p:origin x="90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C5B276FC-40CA-4FE8-B0AB-B83A8F9A0683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BF37141F-B290-4B47-BA90-28DAE3B85FFD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27589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502412" y="1731661"/>
            <a:ext cx="8139178" cy="674375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502444" y="2674144"/>
            <a:ext cx="8139113" cy="601028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630079" y="545783"/>
            <a:ext cx="2948940" cy="836295"/>
          </a:xfrm>
        </p:spPr>
        <p:txBody>
          <a:bodyPr anchor="ctr" anchorCtr="0"/>
          <a:lstStyle>
            <a:lvl1pPr>
              <a:defRPr sz="240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3853815" y="545783"/>
            <a:ext cx="4629150" cy="4052411"/>
          </a:xfr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 marL="342900" indent="0">
              <a:buNone/>
              <a:defRPr sz="1800">
                <a:latin typeface="+mn-ea"/>
                <a:ea typeface="+mn-ea"/>
              </a:defRPr>
            </a:lvl2pPr>
            <a:lvl3pPr>
              <a:defRPr sz="18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800">
                <a:latin typeface="+mn-ea"/>
                <a:ea typeface="+mn-ea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单击此处编辑正文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630079" y="1679734"/>
            <a:ext cx="2948940" cy="2918936"/>
          </a:xfrm>
        </p:spPr>
        <p:txBody>
          <a:bodyPr/>
          <a:lstStyle>
            <a:lvl1pPr marL="257175" indent="-257175">
              <a:buFont typeface="Arial" panose="020B0604020202020204" pitchFamily="34" charset="0"/>
              <a:buChar char="•"/>
              <a:defRPr sz="1800">
                <a:latin typeface="+mn-ea"/>
                <a:ea typeface="+mn-ea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502444" y="4203859"/>
            <a:ext cx="8139113" cy="418624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502444" y="481013"/>
            <a:ext cx="8139113" cy="341709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2021/2/22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7334" cy="515112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350996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4715828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67693"/>
            <a:ext cx="8139178" cy="674375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  <a:t>2021/2/22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7.xml"/><Relationship Id="rId1" Type="http://schemas.openxmlformats.org/officeDocument/2006/relationships/tags" Target="../tags/tag1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slideLayout" Target="../slideLayouts/slideLayout15.xml"/><Relationship Id="rId5" Type="http://schemas.openxmlformats.org/officeDocument/2006/relationships/tags" Target="../tags/tag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611560" y="1491630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STC16F40K128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1214340" y="3302050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" name="文本框 20"/>
          <p:cNvSpPr txBox="1"/>
          <p:nvPr/>
        </p:nvSpPr>
        <p:spPr>
          <a:xfrm>
            <a:off x="1269827" y="3286659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576355" y="3286659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9" name="圆角矩形 8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10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</a:p>
          </p:txBody>
        </p:sp>
      </p:grp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2154995" y="2050120"/>
            <a:ext cx="2031321" cy="646329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zh-CN" altLang="en-US" sz="3600" kern="0" cap="all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外部中断</a:t>
            </a:r>
            <a:endParaRPr lang="en-US" altLang="zh-CN" sz="3600" kern="0" cap="all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027591" y="2891667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908805" y="289690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74852" y="2896902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35053" y="2891666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71622" y="288283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3409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KEY1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按键中断控制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P41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的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LED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灯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290279F-5DD6-4919-BBC8-0724957B0D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915566"/>
            <a:ext cx="3600400" cy="28263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程序对比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9FB081D3-781A-4281-83B7-F2AB4C86BED4}"/>
              </a:ext>
            </a:extLst>
          </p:cNvPr>
          <p:cNvSpPr txBox="1"/>
          <p:nvPr/>
        </p:nvSpPr>
        <p:spPr>
          <a:xfrm>
            <a:off x="1043608" y="3662877"/>
            <a:ext cx="1368152" cy="283829"/>
          </a:xfrm>
          <a:prstGeom prst="rect">
            <a:avLst/>
          </a:prstGeom>
          <a:solidFill>
            <a:srgbClr val="007E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6" tIns="34289" rIns="68576" bIns="34289" anchor="ctr"/>
          <a:lstStyle>
            <a:defPPr>
              <a:defRPr lang="zh-CN"/>
            </a:defPPr>
            <a:lvl1pPr algn="ctr">
              <a:defRPr>
                <a:solidFill>
                  <a:prstClr val="white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b="1" dirty="0">
                <a:latin typeface="Calibri"/>
                <a:ea typeface="微软雅黑" panose="020B0503020204020204" pitchFamily="34" charset="-122"/>
              </a:rPr>
              <a:t>外部中断控制</a:t>
            </a:r>
            <a:endParaRPr kumimoji="0" lang="zh-CN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9E3AC33B-ACEB-42B9-8EE1-736E9F9F34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2997" y="1097889"/>
            <a:ext cx="3008362" cy="2277760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D949155C-8BE1-4494-9EED-05EC864F5B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884" y="1167450"/>
            <a:ext cx="2854113" cy="2112929"/>
          </a:xfrm>
          <a:prstGeom prst="rect">
            <a:avLst/>
          </a:prstGeom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B18BFA3B-8DEE-40FD-B2E5-32B14FA2E473}"/>
              </a:ext>
            </a:extLst>
          </p:cNvPr>
          <p:cNvSpPr txBox="1"/>
          <p:nvPr/>
        </p:nvSpPr>
        <p:spPr>
          <a:xfrm>
            <a:off x="3923928" y="3644968"/>
            <a:ext cx="1368152" cy="283829"/>
          </a:xfrm>
          <a:prstGeom prst="rect">
            <a:avLst/>
          </a:prstGeom>
          <a:solidFill>
            <a:srgbClr val="007E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6" tIns="34289" rIns="68576" bIns="34289" anchor="ctr"/>
          <a:lstStyle>
            <a:defPPr>
              <a:defRPr lang="zh-CN"/>
            </a:defPPr>
            <a:lvl1pPr algn="ctr">
              <a:defRPr>
                <a:solidFill>
                  <a:prstClr val="white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b="1" dirty="0">
                <a:latin typeface="Calibri"/>
                <a:ea typeface="微软雅黑" panose="020B0503020204020204" pitchFamily="34" charset="-122"/>
              </a:rPr>
              <a:t>主程序控制</a:t>
            </a:r>
            <a:endParaRPr kumimoji="0" lang="zh-CN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矩形 47">
            <a:extLst>
              <a:ext uri="{FF2B5EF4-FFF2-40B4-BE49-F238E27FC236}">
                <a16:creationId xmlns:a16="http://schemas.microsoft.com/office/drawing/2014/main" id="{EBA7E1A4-8512-4B64-BB6B-25F4DA95A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1333066"/>
            <a:ext cx="2090791" cy="903703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外部中断控制可以实时显示，</a:t>
            </a:r>
            <a:endParaRPr lang="en-US" altLang="zh-CN" sz="11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在主程序中还可以实现其他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程序。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1268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4649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KEY1</a:t>
            </a:r>
            <a:r>
              <a:rPr lang="zh-CN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KEY2</a:t>
            </a:r>
            <a:r>
              <a:rPr lang="zh-CN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按键中断控制</a:t>
            </a:r>
            <a:r>
              <a:rPr lang="en-US" altLang="zh-CN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P60</a:t>
            </a:r>
            <a:r>
              <a:rPr lang="zh-CN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en-US" altLang="zh-CN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LED</a:t>
            </a:r>
            <a:r>
              <a:rPr lang="zh-CN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亮与灭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A62128F8-2CDA-44AC-843B-B28045DDC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843558"/>
            <a:ext cx="3528392" cy="37311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314977" y="1563638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STC16F40K128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</a:p>
        </p:txBody>
      </p:sp>
      <p:sp>
        <p:nvSpPr>
          <p:cNvPr id="10" name="文本框 23"/>
          <p:cNvSpPr txBox="1"/>
          <p:nvPr/>
        </p:nvSpPr>
        <p:spPr>
          <a:xfrm>
            <a:off x="3280660" y="3236580"/>
            <a:ext cx="1676058" cy="299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defPPr>
              <a:defRPr lang="zh-CN"/>
            </a:defPPr>
            <a:lvl1pPr>
              <a:defRPr sz="1600"/>
            </a:lvl1pPr>
          </a:lstStyle>
          <a:p>
            <a:pPr algn="ctr"/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时间：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月</a:t>
            </a:r>
          </a:p>
        </p:txBody>
      </p: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524706" y="1999248"/>
            <a:ext cx="4698719" cy="769439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感谢您的聆听</a:t>
            </a:r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</a:p>
        </p:txBody>
      </p:sp>
      <p:sp>
        <p:nvSpPr>
          <p:cNvPr id="12" name="矩形 11"/>
          <p:cNvSpPr/>
          <p:nvPr/>
        </p:nvSpPr>
        <p:spPr>
          <a:xfrm>
            <a:off x="1665527" y="2911854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46741" y="291708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412788" y="2917089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72989" y="2911853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09558" y="290301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917757" y="3251979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22" name="文本框 20"/>
          <p:cNvSpPr txBox="1"/>
          <p:nvPr/>
        </p:nvSpPr>
        <p:spPr>
          <a:xfrm>
            <a:off x="973244" y="3236588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3279772" y="3236588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24" name="圆角矩形 23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25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</a:p>
          </p:txBody>
        </p:sp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 rot="2575115">
            <a:off x="623370" y="1401906"/>
            <a:ext cx="2474497" cy="244900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2">
                  <a:lumMod val="75000"/>
                </a:schemeClr>
              </a:solidFill>
              <a:ea typeface="微软雅黑" panose="020B0503020204020204" pitchFamily="34" charset="-122"/>
            </a:endParaRPr>
          </a:p>
        </p:txBody>
      </p:sp>
      <p:sp>
        <p:nvSpPr>
          <p:cNvPr id="7" name="MH_SubTitle_1"/>
          <p:cNvSpPr/>
          <p:nvPr>
            <p:custDataLst>
              <p:tags r:id="rId1"/>
            </p:custDataLst>
          </p:nvPr>
        </p:nvSpPr>
        <p:spPr>
          <a:xfrm>
            <a:off x="4572000" y="1203598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外部中断介绍</a:t>
            </a:r>
            <a:endParaRPr lang="zh-CN" altLang="en-US" sz="8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8" name="MH_Other_1"/>
          <p:cNvSpPr/>
          <p:nvPr>
            <p:custDataLst>
              <p:tags r:id="rId2"/>
            </p:custDataLst>
          </p:nvPr>
        </p:nvSpPr>
        <p:spPr>
          <a:xfrm>
            <a:off x="4070773" y="1203598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9" name="MH_SubTitle_2"/>
          <p:cNvSpPr/>
          <p:nvPr>
            <p:custDataLst>
              <p:tags r:id="rId3"/>
            </p:custDataLst>
          </p:nvPr>
        </p:nvSpPr>
        <p:spPr>
          <a:xfrm>
            <a:off x="4572000" y="1915591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如何触发中断</a:t>
            </a:r>
          </a:p>
        </p:txBody>
      </p:sp>
      <p:sp>
        <p:nvSpPr>
          <p:cNvPr id="10" name="MH_Other_2"/>
          <p:cNvSpPr/>
          <p:nvPr>
            <p:custDataLst>
              <p:tags r:id="rId4"/>
            </p:custDataLst>
          </p:nvPr>
        </p:nvSpPr>
        <p:spPr>
          <a:xfrm>
            <a:off x="4070773" y="1915591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11" name="MH_SubTitle_3"/>
          <p:cNvSpPr/>
          <p:nvPr>
            <p:custDataLst>
              <p:tags r:id="rId5"/>
            </p:custDataLst>
          </p:nvPr>
        </p:nvSpPr>
        <p:spPr>
          <a:xfrm>
            <a:off x="4572000" y="2627585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rgbClr val="FF999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指令学习</a:t>
            </a:r>
          </a:p>
        </p:txBody>
      </p:sp>
      <p:sp>
        <p:nvSpPr>
          <p:cNvPr id="12" name="MH_Other_3"/>
          <p:cNvSpPr/>
          <p:nvPr>
            <p:custDataLst>
              <p:tags r:id="rId6"/>
            </p:custDataLst>
          </p:nvPr>
        </p:nvSpPr>
        <p:spPr>
          <a:xfrm>
            <a:off x="4070773" y="2627585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FF9999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15" name="MH_Others_1"/>
          <p:cNvSpPr txBox="1"/>
          <p:nvPr>
            <p:custDataLst>
              <p:tags r:id="rId7"/>
            </p:custDataLst>
          </p:nvPr>
        </p:nvSpPr>
        <p:spPr>
          <a:xfrm>
            <a:off x="838786" y="2101715"/>
            <a:ext cx="2043664" cy="722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7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目  录</a:t>
            </a:r>
          </a:p>
        </p:txBody>
      </p:sp>
      <p:sp>
        <p:nvSpPr>
          <p:cNvPr id="16" name="MH_Others_2"/>
          <p:cNvSpPr txBox="1"/>
          <p:nvPr>
            <p:custDataLst>
              <p:tags r:id="rId8"/>
            </p:custDataLst>
          </p:nvPr>
        </p:nvSpPr>
        <p:spPr>
          <a:xfrm>
            <a:off x="849108" y="2824003"/>
            <a:ext cx="2023020" cy="3064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CONTENTS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" name="MH_SubTitle_4"/>
          <p:cNvSpPr/>
          <p:nvPr>
            <p:custDataLst>
              <p:tags r:id="rId9"/>
            </p:custDataLst>
          </p:nvPr>
        </p:nvSpPr>
        <p:spPr>
          <a:xfrm>
            <a:off x="4572000" y="3321756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chemeClr val="accent5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kern="0" noProof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按键中断控制</a:t>
            </a:r>
            <a:r>
              <a:rPr lang="en-US" altLang="zh-CN" kern="0" noProof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LED</a:t>
            </a:r>
          </a:p>
        </p:txBody>
      </p:sp>
      <p:sp>
        <p:nvSpPr>
          <p:cNvPr id="14" name="MH_Other_4"/>
          <p:cNvSpPr/>
          <p:nvPr>
            <p:custDataLst>
              <p:tags r:id="rId10"/>
            </p:custDataLst>
          </p:nvPr>
        </p:nvSpPr>
        <p:spPr>
          <a:xfrm>
            <a:off x="4070773" y="3321756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accent5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27984" y="2736578"/>
            <a:ext cx="3744416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187403" y="2108743"/>
            <a:ext cx="418606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外部中断介绍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01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介绍</a:t>
            </a:r>
          </a:p>
        </p:txBody>
      </p:sp>
      <p:sp>
        <p:nvSpPr>
          <p:cNvPr id="15" name="矩形 47"/>
          <p:cNvSpPr>
            <a:spLocks noChangeArrowheads="1"/>
          </p:cNvSpPr>
          <p:nvPr/>
        </p:nvSpPr>
        <p:spPr bwMode="auto">
          <a:xfrm>
            <a:off x="611560" y="727579"/>
            <a:ext cx="7704856" cy="1819338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基于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STC16F40K128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芯片的天问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51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开发板上有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5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个外部中断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: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INT0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到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INT4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。其他芯片需要查阅芯片手册</a:t>
            </a:r>
            <a:endParaRPr lang="en-US" altLang="zh-CN" sz="11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INT0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为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P32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连接到了独立按键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KEY1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，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INT1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为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P33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连接到了独立按键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KEY2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，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INT2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为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P36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连接到了红外接收引脚，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INT3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为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P37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连接到了加速度传感器的中断引脚，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INT4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为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P30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连接到了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USB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接口的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D-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。</a:t>
            </a:r>
          </a:p>
        </p:txBody>
      </p:sp>
      <p:sp>
        <p:nvSpPr>
          <p:cNvPr id="5" name="圆角矩形 3">
            <a:extLst>
              <a:ext uri="{FF2B5EF4-FFF2-40B4-BE49-F238E27FC236}">
                <a16:creationId xmlns:a16="http://schemas.microsoft.com/office/drawing/2014/main" id="{1D173E53-FD9D-47E7-95DF-1C82C124E149}"/>
              </a:ext>
            </a:extLst>
          </p:cNvPr>
          <p:cNvSpPr/>
          <p:nvPr/>
        </p:nvSpPr>
        <p:spPr>
          <a:xfrm>
            <a:off x="3769555" y="1141982"/>
            <a:ext cx="3385214" cy="3729466"/>
          </a:xfrm>
          <a:prstGeom prst="roundRect">
            <a:avLst>
              <a:gd name="adj" fmla="val 3967"/>
            </a:avLst>
          </a:prstGeom>
          <a:solidFill>
            <a:schemeClr val="tx2">
              <a:lumMod val="75000"/>
              <a:alpha val="79999"/>
            </a:schemeClr>
          </a:solidFill>
          <a:ln>
            <a:noFill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5D01CF9C-199A-476C-B34B-EB57EEA1B6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265017"/>
            <a:ext cx="1949068" cy="3335201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C18FE1CF-DAA5-4D04-95B3-1F0237298A66}"/>
              </a:ext>
            </a:extLst>
          </p:cNvPr>
          <p:cNvSpPr/>
          <p:nvPr/>
        </p:nvSpPr>
        <p:spPr>
          <a:xfrm>
            <a:off x="5044554" y="3576106"/>
            <a:ext cx="210681" cy="2160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A8A63B4-04B7-4590-882A-F2CF8B9CCE29}"/>
              </a:ext>
            </a:extLst>
          </p:cNvPr>
          <p:cNvSpPr/>
          <p:nvPr/>
        </p:nvSpPr>
        <p:spPr>
          <a:xfrm>
            <a:off x="5255235" y="2211710"/>
            <a:ext cx="232539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1F534A2-6164-44F3-9C4C-3562CC418701}"/>
              </a:ext>
            </a:extLst>
          </p:cNvPr>
          <p:cNvSpPr txBox="1"/>
          <p:nvPr/>
        </p:nvSpPr>
        <p:spPr>
          <a:xfrm>
            <a:off x="5690086" y="2100380"/>
            <a:ext cx="12522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红外接收</a:t>
            </a:r>
            <a:r>
              <a:rPr lang="en-US" altLang="zh-CN" sz="1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---INT2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59B2B396-B345-4671-98ED-BC673DB54F2B}"/>
              </a:ext>
            </a:extLst>
          </p:cNvPr>
          <p:cNvCxnSpPr>
            <a:cxnSpLocks/>
          </p:cNvCxnSpPr>
          <p:nvPr/>
        </p:nvCxnSpPr>
        <p:spPr>
          <a:xfrm flipV="1">
            <a:off x="5479634" y="2231185"/>
            <a:ext cx="256947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0B84B709-B379-413A-9426-87CDED4A9C54}"/>
              </a:ext>
            </a:extLst>
          </p:cNvPr>
          <p:cNvSpPr/>
          <p:nvPr/>
        </p:nvSpPr>
        <p:spPr>
          <a:xfrm>
            <a:off x="4353261" y="2759071"/>
            <a:ext cx="136589" cy="1735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FC69ADA-9C11-45FD-9E05-AA27EBC4268B}"/>
              </a:ext>
            </a:extLst>
          </p:cNvPr>
          <p:cNvSpPr/>
          <p:nvPr/>
        </p:nvSpPr>
        <p:spPr>
          <a:xfrm>
            <a:off x="5286174" y="3385598"/>
            <a:ext cx="232539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890FF7EB-5AFD-4F44-8D7B-4A78E003190F}"/>
              </a:ext>
            </a:extLst>
          </p:cNvPr>
          <p:cNvCxnSpPr>
            <a:cxnSpLocks/>
          </p:cNvCxnSpPr>
          <p:nvPr/>
        </p:nvCxnSpPr>
        <p:spPr>
          <a:xfrm flipV="1">
            <a:off x="5491902" y="3384166"/>
            <a:ext cx="256947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A2CCCEB1-CF75-4ADB-9C3E-DE8010B65A8D}"/>
              </a:ext>
            </a:extLst>
          </p:cNvPr>
          <p:cNvSpPr txBox="1"/>
          <p:nvPr/>
        </p:nvSpPr>
        <p:spPr>
          <a:xfrm>
            <a:off x="5663814" y="3239219"/>
            <a:ext cx="12458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USB</a:t>
            </a:r>
            <a:r>
              <a:rPr lang="zh-CN" altLang="en-US" sz="1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接口</a:t>
            </a:r>
            <a:r>
              <a:rPr lang="en-US" altLang="zh-CN" sz="1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---INT4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9F46CD2F-A3E5-49AE-BCB7-40C16274C4B4}"/>
              </a:ext>
            </a:extLst>
          </p:cNvPr>
          <p:cNvSpPr/>
          <p:nvPr/>
        </p:nvSpPr>
        <p:spPr>
          <a:xfrm>
            <a:off x="5044554" y="3812151"/>
            <a:ext cx="210681" cy="2160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DBE30071-A801-4EDD-B06B-0A217BF9B4EF}"/>
              </a:ext>
            </a:extLst>
          </p:cNvPr>
          <p:cNvCxnSpPr>
            <a:cxnSpLocks/>
          </p:cNvCxnSpPr>
          <p:nvPr/>
        </p:nvCxnSpPr>
        <p:spPr>
          <a:xfrm flipV="1">
            <a:off x="5261766" y="3684118"/>
            <a:ext cx="467601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2AFCAFF8-0BAF-41A6-8E81-D47565F1FA9A}"/>
              </a:ext>
            </a:extLst>
          </p:cNvPr>
          <p:cNvCxnSpPr>
            <a:cxnSpLocks/>
          </p:cNvCxnSpPr>
          <p:nvPr/>
        </p:nvCxnSpPr>
        <p:spPr>
          <a:xfrm flipV="1">
            <a:off x="5281248" y="3919718"/>
            <a:ext cx="467601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703EAFE8-17FD-43B5-BE4C-BB4FCAFB4C0C}"/>
              </a:ext>
            </a:extLst>
          </p:cNvPr>
          <p:cNvSpPr txBox="1"/>
          <p:nvPr/>
        </p:nvSpPr>
        <p:spPr>
          <a:xfrm>
            <a:off x="5659550" y="3528549"/>
            <a:ext cx="10230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KEY1---INT0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BEE26FBA-3F88-4945-A234-5D0BA13D4D41}"/>
              </a:ext>
            </a:extLst>
          </p:cNvPr>
          <p:cNvSpPr txBox="1"/>
          <p:nvPr/>
        </p:nvSpPr>
        <p:spPr>
          <a:xfrm>
            <a:off x="5679369" y="3812151"/>
            <a:ext cx="10230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KEY2---INT2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2CC96471-24F7-4996-9534-A6210A59724B}"/>
              </a:ext>
            </a:extLst>
          </p:cNvPr>
          <p:cNvCxnSpPr>
            <a:cxnSpLocks/>
          </p:cNvCxnSpPr>
          <p:nvPr/>
        </p:nvCxnSpPr>
        <p:spPr>
          <a:xfrm flipV="1">
            <a:off x="4489850" y="2760332"/>
            <a:ext cx="1228773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3C6529DF-8F1D-477C-A96A-12372C2D12BB}"/>
              </a:ext>
            </a:extLst>
          </p:cNvPr>
          <p:cNvSpPr txBox="1"/>
          <p:nvPr/>
        </p:nvSpPr>
        <p:spPr>
          <a:xfrm>
            <a:off x="5620375" y="2611493"/>
            <a:ext cx="15343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加速度传感器</a:t>
            </a:r>
            <a:r>
              <a:rPr lang="en-US" altLang="zh-CN" sz="1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---INT3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F45D71CF-DCA5-42AA-A0CF-1FCB86C83338}"/>
              </a:ext>
            </a:extLst>
          </p:cNvPr>
          <p:cNvSpPr txBox="1"/>
          <p:nvPr/>
        </p:nvSpPr>
        <p:spPr>
          <a:xfrm>
            <a:off x="810843" y="2932246"/>
            <a:ext cx="2035888" cy="75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本课以两个独立按键来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讲解外部中断的使用</a:t>
            </a:r>
            <a:endParaRPr lang="en-US" altLang="zh-CN" sz="14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4418383" y="2746588"/>
            <a:ext cx="3321969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3514718" y="2016411"/>
            <a:ext cx="5125172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zh-CN" altLang="en-US" sz="3800" kern="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如何触发中断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sz="2600" kern="0" dirty="0">
                  <a:solidFill>
                    <a:srgbClr val="4D4D4D"/>
                  </a:solidFill>
                  <a:cs typeface="Arial" panose="020B0604020202020204" pitchFamily="34" charset="0"/>
                </a:rPr>
                <a:t>02</a:t>
              </a:r>
              <a:endParaRPr lang="zh-CN" altLang="en-US" sz="1300" kern="0" dirty="0">
                <a:solidFill>
                  <a:srgbClr val="4D4D4D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zh-CN" altLang="en-US" sz="2000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章节</a:t>
              </a:r>
              <a:endParaRPr lang="en-US" altLang="zh-CN" sz="10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PART</a:t>
              </a:r>
              <a:endParaRPr lang="en-US" altLang="zh-CN" sz="38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如何触发中断</a:t>
            </a:r>
          </a:p>
        </p:txBody>
      </p:sp>
      <p:sp>
        <p:nvSpPr>
          <p:cNvPr id="15" name="矩形 47"/>
          <p:cNvSpPr>
            <a:spLocks noChangeArrowheads="1"/>
          </p:cNvSpPr>
          <p:nvPr/>
        </p:nvSpPr>
        <p:spPr bwMode="auto">
          <a:xfrm>
            <a:off x="1490783" y="2583818"/>
            <a:ext cx="7920875" cy="933583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defTabSz="685800">
              <a:lnSpc>
                <a:spcPct val="150000"/>
              </a:lnSpc>
              <a:spcAft>
                <a:spcPts val="375"/>
              </a:spcAft>
              <a:defRPr/>
            </a:pPr>
            <a:r>
              <a:rPr lang="zh-CN" altLang="en-US" sz="110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charset="0"/>
                <a:ea typeface="微软雅黑" charset="0"/>
                <a:sym typeface="微软雅黑" panose="020B0503020204020204" pitchFamily="34" charset="-122"/>
              </a:rPr>
              <a:t>触发外部中断的方式有三种：上升沿、下降沿、电平变化。</a:t>
            </a:r>
            <a:endParaRPr lang="en-US" altLang="zh-CN" sz="110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charset="0"/>
              <a:ea typeface="微软雅黑" charset="0"/>
              <a:sym typeface="微软雅黑" panose="020B0503020204020204" pitchFamily="34" charset="-122"/>
            </a:endParaRPr>
          </a:p>
          <a:p>
            <a:pPr defTabSz="685800">
              <a:lnSpc>
                <a:spcPct val="150000"/>
              </a:lnSpc>
              <a:spcAft>
                <a:spcPts val="375"/>
              </a:spcAft>
              <a:defRPr/>
            </a:pP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电平从高到低为下降沿、从低到高为上升沿、高到低和低到高都属于电平变化</a:t>
            </a:r>
            <a:endParaRPr lang="en-US" altLang="zh-CN" sz="110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charset="0"/>
              <a:ea typeface="微软雅黑" charset="0"/>
              <a:sym typeface="微软雅黑" panose="020B0503020204020204" pitchFamily="34" charset="-122"/>
            </a:endParaRPr>
          </a:p>
          <a:p>
            <a:pPr defTabSz="685800">
              <a:lnSpc>
                <a:spcPct val="150000"/>
              </a:lnSpc>
              <a:spcAft>
                <a:spcPts val="375"/>
              </a:spcAft>
              <a:defRPr/>
            </a:pP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基</a:t>
            </a:r>
            <a:r>
              <a:rPr lang="zh-CN" altLang="en-US" sz="11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于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STC16F40K128</a:t>
            </a:r>
            <a:r>
              <a:rPr lang="zh-CN" altLang="en-US" sz="11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的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天问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51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只支持下降沿和电平变化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2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  <a:sym typeface="微软雅黑" panose="020B0503020204020204" pitchFamily="34" charset="-122"/>
              </a:rPr>
              <a:t>种触发方式。</a:t>
            </a:r>
            <a:endParaRPr lang="zh-CN" altLang="en-US" sz="11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cxnSp>
        <p:nvCxnSpPr>
          <p:cNvPr id="9" name="连接符: 肘形 8">
            <a:extLst>
              <a:ext uri="{FF2B5EF4-FFF2-40B4-BE49-F238E27FC236}">
                <a16:creationId xmlns:a16="http://schemas.microsoft.com/office/drawing/2014/main" id="{758289E3-967F-47FF-A678-30BBD7CDAE5A}"/>
              </a:ext>
            </a:extLst>
          </p:cNvPr>
          <p:cNvCxnSpPr>
            <a:cxnSpLocks/>
          </p:cNvCxnSpPr>
          <p:nvPr/>
        </p:nvCxnSpPr>
        <p:spPr>
          <a:xfrm>
            <a:off x="2403009" y="1315771"/>
            <a:ext cx="1299272" cy="54146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45735584-D194-4BD4-956A-AD23BB1084BD}"/>
              </a:ext>
            </a:extLst>
          </p:cNvPr>
          <p:cNvCxnSpPr>
            <a:cxnSpLocks/>
          </p:cNvCxnSpPr>
          <p:nvPr/>
        </p:nvCxnSpPr>
        <p:spPr>
          <a:xfrm>
            <a:off x="2403009" y="1315771"/>
            <a:ext cx="0" cy="5675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3D34D885-1D12-48A0-B896-2F9C2ADDA3FE}"/>
              </a:ext>
            </a:extLst>
          </p:cNvPr>
          <p:cNvCxnSpPr>
            <a:cxnSpLocks/>
          </p:cNvCxnSpPr>
          <p:nvPr/>
        </p:nvCxnSpPr>
        <p:spPr>
          <a:xfrm flipH="1">
            <a:off x="2070816" y="1866069"/>
            <a:ext cx="332193" cy="84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文本框 44">
            <a:extLst>
              <a:ext uri="{FF2B5EF4-FFF2-40B4-BE49-F238E27FC236}">
                <a16:creationId xmlns:a16="http://schemas.microsoft.com/office/drawing/2014/main" id="{E35E4684-90B7-4695-A0EA-BC697D062BCF}"/>
              </a:ext>
            </a:extLst>
          </p:cNvPr>
          <p:cNvSpPr txBox="1"/>
          <p:nvPr/>
        </p:nvSpPr>
        <p:spPr>
          <a:xfrm>
            <a:off x="2555776" y="998688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solidFill>
                  <a:srgbClr val="C00000"/>
                </a:solidFill>
                <a:latin typeface="微软雅黑" charset="0"/>
                <a:ea typeface="微软雅黑" charset="0"/>
              </a:rPr>
              <a:t>高</a:t>
            </a: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6C436714-0A2C-4E76-9270-4D329DB01C25}"/>
              </a:ext>
            </a:extLst>
          </p:cNvPr>
          <p:cNvSpPr txBox="1"/>
          <p:nvPr/>
        </p:nvSpPr>
        <p:spPr>
          <a:xfrm>
            <a:off x="3203848" y="1883319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solidFill>
                  <a:srgbClr val="C00000"/>
                </a:solidFill>
                <a:latin typeface="微软雅黑" charset="0"/>
                <a:ea typeface="微软雅黑" charset="0"/>
              </a:rPr>
              <a:t>低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32ECE1B4-2112-41A6-AE40-116B2204F035}"/>
              </a:ext>
            </a:extLst>
          </p:cNvPr>
          <p:cNvCxnSpPr>
            <a:cxnSpLocks/>
          </p:cNvCxnSpPr>
          <p:nvPr/>
        </p:nvCxnSpPr>
        <p:spPr>
          <a:xfrm>
            <a:off x="3701368" y="1333021"/>
            <a:ext cx="0" cy="5372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连接符: 肘形 37">
            <a:extLst>
              <a:ext uri="{FF2B5EF4-FFF2-40B4-BE49-F238E27FC236}">
                <a16:creationId xmlns:a16="http://schemas.microsoft.com/office/drawing/2014/main" id="{FCE8499C-77D8-468A-BEE1-2A1F07F20480}"/>
              </a:ext>
            </a:extLst>
          </p:cNvPr>
          <p:cNvCxnSpPr>
            <a:cxnSpLocks/>
          </p:cNvCxnSpPr>
          <p:nvPr/>
        </p:nvCxnSpPr>
        <p:spPr>
          <a:xfrm>
            <a:off x="3700455" y="1333021"/>
            <a:ext cx="1299272" cy="54146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63CE4E3D-5DE0-4286-B7CC-C5B05CDCDE10}"/>
              </a:ext>
            </a:extLst>
          </p:cNvPr>
          <p:cNvCxnSpPr>
            <a:cxnSpLocks/>
          </p:cNvCxnSpPr>
          <p:nvPr/>
        </p:nvCxnSpPr>
        <p:spPr>
          <a:xfrm flipV="1">
            <a:off x="3709526" y="1513866"/>
            <a:ext cx="0" cy="1452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880EDF34-54B8-4D19-9F1D-B05B9AA134DA}"/>
              </a:ext>
            </a:extLst>
          </p:cNvPr>
          <p:cNvCxnSpPr/>
          <p:nvPr/>
        </p:nvCxnSpPr>
        <p:spPr>
          <a:xfrm>
            <a:off x="3052645" y="1454268"/>
            <a:ext cx="10354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文本框 46">
            <a:extLst>
              <a:ext uri="{FF2B5EF4-FFF2-40B4-BE49-F238E27FC236}">
                <a16:creationId xmlns:a16="http://schemas.microsoft.com/office/drawing/2014/main" id="{A3D0B0E8-150E-4F23-816A-9E04E9215401}"/>
              </a:ext>
            </a:extLst>
          </p:cNvPr>
          <p:cNvSpPr txBox="1"/>
          <p:nvPr/>
        </p:nvSpPr>
        <p:spPr>
          <a:xfrm>
            <a:off x="3851920" y="987574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solidFill>
                  <a:srgbClr val="C00000"/>
                </a:solidFill>
                <a:latin typeface="微软雅黑" charset="0"/>
                <a:ea typeface="微软雅黑" charset="0"/>
              </a:rPr>
              <a:t>高</a:t>
            </a:r>
          </a:p>
        </p:txBody>
      </p:sp>
      <p:sp>
        <p:nvSpPr>
          <p:cNvPr id="24" name="左大括号 23">
            <a:extLst>
              <a:ext uri="{FF2B5EF4-FFF2-40B4-BE49-F238E27FC236}">
                <a16:creationId xmlns:a16="http://schemas.microsoft.com/office/drawing/2014/main" id="{50F8F1E3-14D0-40BA-8BFE-9734921A33C4}"/>
              </a:ext>
            </a:extLst>
          </p:cNvPr>
          <p:cNvSpPr/>
          <p:nvPr/>
        </p:nvSpPr>
        <p:spPr>
          <a:xfrm>
            <a:off x="2881506" y="1339541"/>
            <a:ext cx="88986" cy="524218"/>
          </a:xfrm>
          <a:prstGeom prst="leftBrac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左大括号 48">
            <a:extLst>
              <a:ext uri="{FF2B5EF4-FFF2-40B4-BE49-F238E27FC236}">
                <a16:creationId xmlns:a16="http://schemas.microsoft.com/office/drawing/2014/main" id="{0BEF7968-1D90-4E5A-891A-98ED28BF9BF7}"/>
              </a:ext>
            </a:extLst>
          </p:cNvPr>
          <p:cNvSpPr/>
          <p:nvPr/>
        </p:nvSpPr>
        <p:spPr>
          <a:xfrm flipH="1">
            <a:off x="3748469" y="1339541"/>
            <a:ext cx="88986" cy="524218"/>
          </a:xfrm>
          <a:prstGeom prst="leftBrac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55B5FDBA-271D-47DC-AF58-9157B4D85315}"/>
              </a:ext>
            </a:extLst>
          </p:cNvPr>
          <p:cNvSpPr txBox="1"/>
          <p:nvPr/>
        </p:nvSpPr>
        <p:spPr>
          <a:xfrm>
            <a:off x="2338329" y="1481449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solidFill>
                  <a:srgbClr val="C00000"/>
                </a:solidFill>
                <a:latin typeface="微软雅黑" charset="0"/>
                <a:ea typeface="微软雅黑" charset="0"/>
              </a:rPr>
              <a:t>下降沿</a:t>
            </a: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90ED810A-CFB7-44FB-9422-F1DDB1886F27}"/>
              </a:ext>
            </a:extLst>
          </p:cNvPr>
          <p:cNvSpPr txBox="1"/>
          <p:nvPr/>
        </p:nvSpPr>
        <p:spPr>
          <a:xfrm>
            <a:off x="3784434" y="1474750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solidFill>
                  <a:srgbClr val="C00000"/>
                </a:solidFill>
                <a:latin typeface="微软雅黑" charset="0"/>
                <a:ea typeface="微软雅黑" charset="0"/>
              </a:rPr>
              <a:t>上升沿</a:t>
            </a:r>
          </a:p>
        </p:txBody>
      </p:sp>
      <p:sp>
        <p:nvSpPr>
          <p:cNvPr id="40" name="箭头: 右 39">
            <a:extLst>
              <a:ext uri="{FF2B5EF4-FFF2-40B4-BE49-F238E27FC236}">
                <a16:creationId xmlns:a16="http://schemas.microsoft.com/office/drawing/2014/main" id="{46F19B79-5FC8-4B30-A50F-229B6EEFF7C7}"/>
              </a:ext>
            </a:extLst>
          </p:cNvPr>
          <p:cNvSpPr/>
          <p:nvPr/>
        </p:nvSpPr>
        <p:spPr>
          <a:xfrm>
            <a:off x="5220072" y="1563638"/>
            <a:ext cx="216024" cy="95505"/>
          </a:xfrm>
          <a:prstGeom prst="rightArrow">
            <a:avLst/>
          </a:prstGeom>
          <a:noFill/>
          <a:ln w="12700">
            <a:prstDash val="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60BF7ECE-B569-416F-89BF-42CB0149594E}"/>
              </a:ext>
            </a:extLst>
          </p:cNvPr>
          <p:cNvSpPr txBox="1"/>
          <p:nvPr/>
        </p:nvSpPr>
        <p:spPr>
          <a:xfrm>
            <a:off x="5406983" y="1474750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solidFill>
                  <a:srgbClr val="C00000"/>
                </a:solidFill>
                <a:latin typeface="微软雅黑" charset="0"/>
                <a:ea typeface="微软雅黑" charset="0"/>
              </a:rPr>
              <a:t>电平变化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283968" y="2736578"/>
            <a:ext cx="3816424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3892790" y="2127833"/>
            <a:ext cx="449563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zh-CN" altLang="en-US" sz="3200" kern="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指令学习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sz="2600" kern="0" dirty="0">
                  <a:solidFill>
                    <a:srgbClr val="4D4D4D"/>
                  </a:solidFill>
                  <a:cs typeface="Arial" panose="020B0604020202020204" pitchFamily="34" charset="0"/>
                </a:rPr>
                <a:t>03</a:t>
              </a:r>
              <a:endParaRPr lang="zh-CN" altLang="en-US" sz="1300" kern="0" dirty="0">
                <a:solidFill>
                  <a:srgbClr val="4D4D4D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zh-CN" altLang="en-US" sz="2000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章节</a:t>
              </a:r>
              <a:endParaRPr lang="en-US" altLang="zh-CN" sz="10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PART</a:t>
              </a:r>
              <a:endParaRPr lang="en-US" altLang="zh-CN" sz="38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指令学习</a:t>
            </a:r>
          </a:p>
        </p:txBody>
      </p:sp>
      <p:sp>
        <p:nvSpPr>
          <p:cNvPr id="14" name="矩形 47"/>
          <p:cNvSpPr>
            <a:spLocks noChangeArrowheads="1"/>
          </p:cNvSpPr>
          <p:nvPr/>
        </p:nvSpPr>
        <p:spPr bwMode="auto">
          <a:xfrm>
            <a:off x="3796928" y="2199412"/>
            <a:ext cx="4752528" cy="293279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用于设置指定外部中断中的程序，当外部中断触发，将会运行这里面的程序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sp>
        <p:nvSpPr>
          <p:cNvPr id="16" name="矩形 47"/>
          <p:cNvSpPr>
            <a:spLocks noChangeArrowheads="1"/>
          </p:cNvSpPr>
          <p:nvPr/>
        </p:nvSpPr>
        <p:spPr bwMode="auto">
          <a:xfrm>
            <a:off x="3779912" y="543021"/>
            <a:ext cx="4896544" cy="1106322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在外部中断设置类别指令中，用于设置指定外部中断触发及触发条件的设置。</a:t>
            </a: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第一个参数选择外部中断，可选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0~4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；第二个参数是触发条件，可选电平变化时或下降沿。</a:t>
            </a:r>
            <a:r>
              <a:rPr lang="zh-CN" altLang="en-US" sz="1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这里需要注意</a:t>
            </a:r>
            <a:r>
              <a:rPr lang="en-US" altLang="zh-CN" sz="1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0</a:t>
            </a:r>
            <a:r>
              <a:rPr lang="zh-CN" altLang="en-US" sz="1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和</a:t>
            </a:r>
            <a:r>
              <a:rPr lang="en-US" altLang="zh-CN" sz="1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</a:t>
            </a:r>
            <a:r>
              <a:rPr lang="zh-CN" altLang="en-US" sz="1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号外部中断可选</a:t>
            </a:r>
            <a:r>
              <a:rPr lang="en-US" altLang="zh-CN" sz="1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2</a:t>
            </a:r>
            <a:r>
              <a:rPr lang="zh-CN" altLang="en-US" sz="1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种触发方式，</a:t>
            </a:r>
            <a:r>
              <a:rPr lang="en-US" altLang="zh-CN" sz="1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2~4</a:t>
            </a:r>
            <a:r>
              <a:rPr lang="zh-CN" altLang="en-US" sz="1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号外部中断只可以选择下降沿这一种触发方式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A7AB2AA-AC19-4761-ACD0-DF50FA009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998" y="804211"/>
            <a:ext cx="3000375" cy="45720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81A1805A-508B-485A-816A-B2C712DBB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544" y="2067200"/>
            <a:ext cx="3043437" cy="7652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4418383" y="2746588"/>
            <a:ext cx="397004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207708" y="2104524"/>
            <a:ext cx="4402090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800" b="0" i="0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按键中断控制</a:t>
            </a:r>
            <a:r>
              <a: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LED</a:t>
            </a:r>
          </a:p>
        </p:txBody>
      </p:sp>
      <p:sp>
        <p:nvSpPr>
          <p:cNvPr id="4" name="TextBox 11"/>
          <p:cNvSpPr txBox="1"/>
          <p:nvPr/>
        </p:nvSpPr>
        <p:spPr>
          <a:xfrm>
            <a:off x="4418383" y="2803352"/>
            <a:ext cx="2288638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lvl="1" indent="-121920">
              <a:buFont typeface="Arial" panose="020B0604020202020204" pitchFamily="34" charset="0"/>
              <a:buChar char="•"/>
              <a:defRPr/>
            </a:pPr>
            <a:r>
              <a:rPr kumimoji="0" lang="en-US" altLang="zh-CN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KEY1</a:t>
            </a: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按键中断控制</a:t>
            </a:r>
            <a:r>
              <a:rPr kumimoji="0" lang="en-US" altLang="zh-CN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P41</a:t>
            </a: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的</a:t>
            </a:r>
            <a:r>
              <a:rPr kumimoji="0" lang="en-US" altLang="zh-CN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LED</a:t>
            </a: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灯</a:t>
            </a:r>
            <a:endParaRPr kumimoji="0" lang="en-US" altLang="zh-CN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04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26" name="TextBox 11"/>
          <p:cNvSpPr txBox="1"/>
          <p:nvPr/>
        </p:nvSpPr>
        <p:spPr>
          <a:xfrm>
            <a:off x="4418383" y="3069630"/>
            <a:ext cx="3058079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lvl="1" indent="-121920">
              <a:buFont typeface="Arial" panose="020B0604020202020204" pitchFamily="34" charset="0"/>
              <a:buChar char="•"/>
              <a:defRPr/>
            </a:pPr>
            <a:r>
              <a:rPr kumimoji="0" lang="en-US" altLang="zh-CN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KEY1</a:t>
            </a: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和</a:t>
            </a:r>
            <a:r>
              <a:rPr kumimoji="0" lang="en-US" altLang="zh-CN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KEY2</a:t>
            </a: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按键中断控制</a:t>
            </a:r>
            <a:r>
              <a:rPr kumimoji="0" lang="en-US" altLang="zh-CN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P60</a:t>
            </a: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的</a:t>
            </a:r>
            <a:r>
              <a:rPr kumimoji="0" lang="en-US" altLang="zh-CN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LED</a:t>
            </a: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亮与灭</a:t>
            </a:r>
            <a:endParaRPr kumimoji="0" lang="en-US" altLang="zh-CN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649</Words>
  <Application>Microsoft Office PowerPoint</Application>
  <PresentationFormat>全屏显示(16:9)</PresentationFormat>
  <Paragraphs>86</Paragraphs>
  <Slides>13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宋体</vt:lpstr>
      <vt:lpstr>微软雅黑</vt:lpstr>
      <vt:lpstr>Arial</vt:lpstr>
      <vt:lpstr>Calibri</vt:lpstr>
      <vt:lpstr>webwppDefTheme</vt:lpstr>
      <vt:lpstr>Office 主题​​</vt:lpstr>
      <vt:lpstr>1_Office 主题​​</vt:lpstr>
      <vt:lpstr>3_Office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好好搭搭</cp:lastModifiedBy>
  <cp:revision>34</cp:revision>
  <dcterms:created xsi:type="dcterms:W3CDTF">2021-01-28T07:03:27Z</dcterms:created>
  <dcterms:modified xsi:type="dcterms:W3CDTF">2021-02-22T08:06:56Z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2052-0.0.0.0</vt:lpwstr>
  </property>
</Properties>
</file>