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69" r:id="rId3"/>
    <p:sldMasterId id="2147483681" r:id="rId4"/>
  </p:sldMasterIdLst>
  <p:notesMasterIdLst>
    <p:notesMasterId r:id="rId28"/>
  </p:notesMasterIdLst>
  <p:sldIdLst>
    <p:sldId id="256" r:id="rId5"/>
    <p:sldId id="257" r:id="rId6"/>
    <p:sldId id="258" r:id="rId7"/>
    <p:sldId id="259" r:id="rId8"/>
    <p:sldId id="302" r:id="rId9"/>
    <p:sldId id="304" r:id="rId10"/>
    <p:sldId id="303" r:id="rId11"/>
    <p:sldId id="267" r:id="rId12"/>
    <p:sldId id="300" r:id="rId13"/>
    <p:sldId id="305" r:id="rId14"/>
    <p:sldId id="270" r:id="rId15"/>
    <p:sldId id="261" r:id="rId16"/>
    <p:sldId id="291" r:id="rId17"/>
    <p:sldId id="306" r:id="rId18"/>
    <p:sldId id="308" r:id="rId19"/>
    <p:sldId id="309" r:id="rId20"/>
    <p:sldId id="276" r:id="rId21"/>
    <p:sldId id="287" r:id="rId22"/>
    <p:sldId id="310" r:id="rId23"/>
    <p:sldId id="288" r:id="rId24"/>
    <p:sldId id="311" r:id="rId25"/>
    <p:sldId id="293" r:id="rId26"/>
    <p:sldId id="285" r:id="rId2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7E5D"/>
    <a:srgbClr val="009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6314" autoAdjust="0"/>
  </p:normalViewPr>
  <p:slideViewPr>
    <p:cSldViewPr>
      <p:cViewPr varScale="1">
        <p:scale>
          <a:sx n="85" d="100"/>
          <a:sy n="85" d="100"/>
        </p:scale>
        <p:origin x="72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C5B276FC-40CA-4FE8-B0AB-B83A8F9A0683}" type="datetimeFigureOut">
              <a:rPr lang="zh-CN" altLang="en-US" smtClean="0"/>
              <a:t>2021/2/5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BF37141F-B290-4B47-BA90-28DAE3B85FF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02412" y="1731661"/>
            <a:ext cx="8139178" cy="674375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02444" y="2674144"/>
            <a:ext cx="8139113" cy="601028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2021/2/5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2021/2/5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2021/2/5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30079" y="545783"/>
            <a:ext cx="2948940" cy="836295"/>
          </a:xfrm>
        </p:spPr>
        <p:txBody>
          <a:bodyPr anchor="ctr" anchorCtr="0"/>
          <a:lstStyle>
            <a:lvl1pPr>
              <a:defRPr sz="24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3853815" y="545783"/>
            <a:ext cx="4629150" cy="4052411"/>
          </a:xfrm>
        </p:spPr>
        <p:txBody>
          <a:bodyPr/>
          <a:lstStyle>
            <a:lvl1pPr>
              <a:defRPr sz="1800">
                <a:latin typeface="+mn-ea"/>
                <a:ea typeface="+mn-ea"/>
              </a:defRPr>
            </a:lvl1pPr>
            <a:lvl2pPr marL="342900" indent="0">
              <a:buNone/>
              <a:defRPr sz="18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单击此处编辑正文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630079" y="1679734"/>
            <a:ext cx="2948940" cy="2918936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800">
                <a:latin typeface="+mn-ea"/>
                <a:ea typeface="+mn-ea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502444" y="4203859"/>
            <a:ext cx="8139113" cy="418624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502444" y="481013"/>
            <a:ext cx="8139113" cy="341709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7334" cy="515112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350996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4715828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67693"/>
            <a:ext cx="8139178" cy="674375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  <a:t>2021/2/5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15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611560" y="1491630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STC8H8K64U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1214340" y="3302050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文本框 20"/>
          <p:cNvSpPr txBox="1"/>
          <p:nvPr/>
        </p:nvSpPr>
        <p:spPr>
          <a:xfrm>
            <a:off x="1269827" y="3286659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76355" y="3286659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圆角矩形 8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</a:p>
          </p:txBody>
        </p:sp>
      </p:grp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1924161" y="2050120"/>
            <a:ext cx="2492986" cy="64632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zh-CN" alt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点阵的使用</a:t>
            </a:r>
            <a:endParaRPr lang="en-US" altLang="zh-CN" sz="3600" kern="0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27591" y="2891667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08805" y="289690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74852" y="2896902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35053" y="2891666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71622" y="288283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使用定时器设置动态扫描</a:t>
            </a: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5580112" y="1221663"/>
            <a:ext cx="2448272" cy="82867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使用回调函数时需要结合定时器使用，定时器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周期需要设置为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1ms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，太小或太大都会影响点阵的显示效果。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94" y="843558"/>
            <a:ext cx="4352925" cy="3238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283968" y="2736578"/>
            <a:ext cx="3816424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3892790" y="2127833"/>
            <a:ext cx="40511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2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点阵综合显示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600" kern="0" dirty="0">
                  <a:solidFill>
                    <a:srgbClr val="4D4D4D"/>
                  </a:solidFill>
                  <a:cs typeface="Arial" panose="020B0604020202020204" pitchFamily="34" charset="0"/>
                </a:rPr>
                <a:t>03</a:t>
              </a:r>
              <a:endParaRPr lang="zh-CN" altLang="en-US" sz="1300" kern="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000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0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PART</a:t>
              </a:r>
              <a:endParaRPr lang="en-US" altLang="zh-CN" sz="38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6" name="TextBox 11"/>
          <p:cNvSpPr txBox="1"/>
          <p:nvPr/>
        </p:nvSpPr>
        <p:spPr>
          <a:xfrm>
            <a:off x="4418383" y="2803352"/>
            <a:ext cx="818684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指令学习</a:t>
            </a:r>
          </a:p>
        </p:txBody>
      </p:sp>
      <p:sp>
        <p:nvSpPr>
          <p:cNvPr id="27" name="TextBox 4"/>
          <p:cNvSpPr txBox="1"/>
          <p:nvPr/>
        </p:nvSpPr>
        <p:spPr>
          <a:xfrm>
            <a:off x="5943295" y="2803352"/>
            <a:ext cx="818684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程序实现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指令学习</a:t>
            </a:r>
          </a:p>
        </p:txBody>
      </p:sp>
      <p:sp>
        <p:nvSpPr>
          <p:cNvPr id="4" name="矩形 47"/>
          <p:cNvSpPr>
            <a:spLocks noChangeArrowheads="1"/>
          </p:cNvSpPr>
          <p:nvPr/>
        </p:nvSpPr>
        <p:spPr bwMode="auto">
          <a:xfrm>
            <a:off x="4458604" y="1390541"/>
            <a:ext cx="3733933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在显示器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-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点阵类别指令，用于点阵在指定位置显示点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086154" y="1505786"/>
            <a:ext cx="187133" cy="226049"/>
            <a:chOff x="1397666" y="1419622"/>
            <a:chExt cx="474034" cy="743490"/>
          </a:xfrm>
          <a:solidFill>
            <a:schemeClr val="accent5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6" name="组合 5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8" name="同心圆 17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等腰三角形 8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97292" y="2078315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1" name="组合 10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3" name="同心圆 12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4455767" y="2051263"/>
            <a:ext cx="4886062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用于清除点阵指定位置的点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490" y="1284259"/>
            <a:ext cx="2847975" cy="5524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704" y="1954272"/>
            <a:ext cx="2867025" cy="58102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12" y="2715765"/>
            <a:ext cx="1944216" cy="197672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文本框 20"/>
          <p:cNvSpPr txBox="1"/>
          <p:nvPr/>
        </p:nvSpPr>
        <p:spPr>
          <a:xfrm>
            <a:off x="3407929" y="438298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00B0F0"/>
                </a:solidFill>
              </a:rPr>
              <a:t>1</a:t>
            </a:r>
            <a:endParaRPr lang="zh-CN" altLang="en-US" sz="1200" b="1" dirty="0">
              <a:solidFill>
                <a:srgbClr val="00B0F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173253" y="438555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00B0F0"/>
                </a:solidFill>
              </a:rPr>
              <a:t>2</a:t>
            </a:r>
            <a:endParaRPr lang="zh-CN" altLang="en-US" sz="1200" b="1" dirty="0">
              <a:solidFill>
                <a:srgbClr val="00B0F0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938577" y="438298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00B0F0"/>
                </a:solidFill>
              </a:rPr>
              <a:t>3</a:t>
            </a:r>
            <a:endParaRPr lang="zh-CN" altLang="en-US" sz="1200" b="1" dirty="0">
              <a:solidFill>
                <a:srgbClr val="00B0F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646445" y="414848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00B0F0"/>
                </a:solidFill>
              </a:rPr>
              <a:t>1</a:t>
            </a:r>
            <a:endParaRPr lang="zh-CN" altLang="en-US" sz="1200" b="1" dirty="0">
              <a:solidFill>
                <a:srgbClr val="00B0F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653185" y="438041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00B0F0"/>
                </a:solidFill>
              </a:rPr>
              <a:t>0</a:t>
            </a:r>
            <a:endParaRPr lang="zh-CN" altLang="en-US" sz="1200" b="1" dirty="0">
              <a:solidFill>
                <a:srgbClr val="00B0F0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696566" y="437756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00B0F0"/>
                </a:solidFill>
              </a:rPr>
              <a:t>4</a:t>
            </a:r>
            <a:endParaRPr lang="zh-CN" altLang="en-US" sz="1200" b="1" dirty="0">
              <a:solidFill>
                <a:srgbClr val="00B0F0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464838" y="437857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00B0F0"/>
                </a:solidFill>
              </a:rPr>
              <a:t>5</a:t>
            </a:r>
            <a:endParaRPr lang="zh-CN" altLang="en-US" sz="1200" b="1" dirty="0">
              <a:solidFill>
                <a:srgbClr val="00B0F0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228242" y="439703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00B0F0"/>
                </a:solidFill>
              </a:rPr>
              <a:t>6</a:t>
            </a:r>
            <a:endParaRPr lang="zh-CN" altLang="en-US" sz="1200" b="1" dirty="0">
              <a:solidFill>
                <a:srgbClr val="00B0F0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997850" y="437545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00B0F0"/>
                </a:solidFill>
              </a:rPr>
              <a:t>7</a:t>
            </a:r>
            <a:endParaRPr lang="zh-CN" altLang="en-US" sz="1200" b="1" dirty="0">
              <a:solidFill>
                <a:srgbClr val="00B0F0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653185" y="392294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00B0F0"/>
                </a:solidFill>
              </a:rPr>
              <a:t>2</a:t>
            </a:r>
            <a:endParaRPr lang="zh-CN" altLang="en-US" sz="1200" b="1" dirty="0">
              <a:solidFill>
                <a:srgbClr val="00B0F0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644814" y="369101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00B0F0"/>
                </a:solidFill>
              </a:rPr>
              <a:t>3</a:t>
            </a:r>
            <a:endParaRPr lang="zh-CN" altLang="en-US" sz="1200" b="1" dirty="0">
              <a:solidFill>
                <a:srgbClr val="00B0F0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644814" y="345121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00B0F0"/>
                </a:solidFill>
              </a:rPr>
              <a:t>4</a:t>
            </a:r>
            <a:endParaRPr lang="zh-CN" altLang="en-US" sz="1200" b="1" dirty="0">
              <a:solidFill>
                <a:srgbClr val="00B0F0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639900" y="320308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00B0F0"/>
                </a:solidFill>
              </a:rPr>
              <a:t>5</a:t>
            </a:r>
            <a:endParaRPr lang="zh-CN" altLang="en-US" sz="1200" b="1" dirty="0">
              <a:solidFill>
                <a:srgbClr val="00B0F0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646445" y="298321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00B0F0"/>
                </a:solidFill>
              </a:rPr>
              <a:t>6</a:t>
            </a:r>
            <a:endParaRPr lang="zh-CN" altLang="en-US" sz="1200" b="1" dirty="0">
              <a:solidFill>
                <a:srgbClr val="00B0F0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653185" y="274846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00B0F0"/>
                </a:solidFill>
              </a:rPr>
              <a:t>7</a:t>
            </a:r>
            <a:endParaRPr lang="zh-CN" altLang="en-US" sz="1200" b="1" dirty="0">
              <a:solidFill>
                <a:srgbClr val="00B0F0"/>
              </a:solidFill>
            </a:endParaRPr>
          </a:p>
        </p:txBody>
      </p:sp>
      <p:cxnSp>
        <p:nvCxnSpPr>
          <p:cNvPr id="44" name="直接箭头连接符 43"/>
          <p:cNvCxnSpPr/>
          <p:nvPr/>
        </p:nvCxnSpPr>
        <p:spPr>
          <a:xfrm>
            <a:off x="3889758" y="2889099"/>
            <a:ext cx="308846" cy="25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4198604" y="2727821"/>
            <a:ext cx="4886062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rgbClr val="FF0000"/>
                </a:solidFill>
                <a:sym typeface="微软雅黑" panose="020B0503020204020204" pitchFamily="34" charset="-122"/>
              </a:rPr>
              <a:t>第</a:t>
            </a:r>
            <a:r>
              <a:rPr lang="en-US" altLang="zh-CN" sz="1100" dirty="0">
                <a:solidFill>
                  <a:srgbClr val="FF0000"/>
                </a:solidFill>
                <a:sym typeface="微软雅黑" panose="020B0503020204020204" pitchFamily="34" charset="-122"/>
              </a:rPr>
              <a:t>7</a:t>
            </a:r>
            <a:r>
              <a:rPr lang="zh-CN" altLang="en-US" sz="1100" dirty="0">
                <a:solidFill>
                  <a:srgbClr val="FF0000"/>
                </a:solidFill>
                <a:sym typeface="微软雅黑" panose="020B0503020204020204" pitchFamily="34" charset="-122"/>
              </a:rPr>
              <a:t>行，第</a:t>
            </a:r>
            <a:r>
              <a:rPr lang="en-US" altLang="zh-CN" sz="1100" dirty="0">
                <a:solidFill>
                  <a:srgbClr val="FF0000"/>
                </a:solidFill>
                <a:sym typeface="微软雅黑" panose="020B0503020204020204" pitchFamily="34" charset="-122"/>
              </a:rPr>
              <a:t>0</a:t>
            </a:r>
            <a:r>
              <a:rPr lang="zh-CN" altLang="en-US" sz="1100" dirty="0">
                <a:solidFill>
                  <a:srgbClr val="FF0000"/>
                </a:solidFill>
                <a:sym typeface="微软雅黑" panose="020B0503020204020204" pitchFamily="34" charset="-122"/>
              </a:rPr>
              <a:t>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指令学习</a:t>
            </a:r>
          </a:p>
        </p:txBody>
      </p:sp>
      <p:sp>
        <p:nvSpPr>
          <p:cNvPr id="4" name="矩形 47"/>
          <p:cNvSpPr>
            <a:spLocks noChangeArrowheads="1"/>
          </p:cNvSpPr>
          <p:nvPr/>
        </p:nvSpPr>
        <p:spPr bwMode="auto">
          <a:xfrm>
            <a:off x="3566608" y="813684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用于让点阵显示指定整数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46983" y="897460"/>
            <a:ext cx="187133" cy="226049"/>
            <a:chOff x="1397666" y="1419622"/>
            <a:chExt cx="474034" cy="743490"/>
          </a:xfrm>
          <a:solidFill>
            <a:schemeClr val="accent5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6" name="组合 5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8" name="同心圆 17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" name="等腰三角形 8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19030" y="1517256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1" name="组合 10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3" name="同心圆 12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4511869" y="2065660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用于让点阵显示浮点数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005944" y="2127542"/>
            <a:ext cx="187133" cy="226049"/>
            <a:chOff x="1397666" y="1419622"/>
            <a:chExt cx="474034" cy="743490"/>
          </a:xfrm>
          <a:solidFill>
            <a:schemeClr val="accent5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1" name="组合 20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23" name="同心圆 17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4012129" y="1431952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用于让点阵显示字符串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035638" y="2817685"/>
            <a:ext cx="187133" cy="226049"/>
            <a:chOff x="1397666" y="1419622"/>
            <a:chExt cx="474034" cy="743490"/>
          </a:xfrm>
          <a:solidFill>
            <a:schemeClr val="accent5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35" name="组合 34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38" name="同心圆 17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9" name="等腰三角形 38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7" name="椭圆 36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691966"/>
            <a:ext cx="1728192" cy="53664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7" y="1324091"/>
            <a:ext cx="2304256" cy="510033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1949699"/>
            <a:ext cx="2884864" cy="49980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9485" y="2755153"/>
            <a:ext cx="1971675" cy="428625"/>
          </a:xfrm>
          <a:prstGeom prst="rect">
            <a:avLst/>
          </a:prstGeom>
        </p:spPr>
      </p:pic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3707904" y="2773614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用于让点阵显示内置图案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091144" y="3589206"/>
            <a:ext cx="187133" cy="226049"/>
            <a:chOff x="1397666" y="1419622"/>
            <a:chExt cx="474034" cy="743490"/>
          </a:xfrm>
          <a:solidFill>
            <a:schemeClr val="accent5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50" name="组合 49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52" name="同心圆 17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3" name="等腰三角形 52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1" name="椭圆 50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55" name="图片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7339" y="3365979"/>
            <a:ext cx="1009650" cy="514350"/>
          </a:xfrm>
          <a:prstGeom prst="rect">
            <a:avLst/>
          </a:prstGeom>
        </p:spPr>
      </p:pic>
      <p:sp>
        <p:nvSpPr>
          <p:cNvPr id="56" name="矩形 55"/>
          <p:cNvSpPr>
            <a:spLocks noChangeArrowheads="1"/>
          </p:cNvSpPr>
          <p:nvPr/>
        </p:nvSpPr>
        <p:spPr bwMode="auto">
          <a:xfrm>
            <a:off x="2774072" y="3481568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用于让点阵清屏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279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程序实现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让指定点闪烁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843558"/>
            <a:ext cx="3126930" cy="4011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463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点阵显示数字、字符串、浮点数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635896" y="2499742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中断模式显示，时间需要根据显示的数据大小调节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805005"/>
            <a:ext cx="2544076" cy="41559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348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点阵显示跳动的爱心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915566"/>
            <a:ext cx="3141343" cy="38303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2" y="2129431"/>
            <a:ext cx="3682009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点阵自定义显示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5497029" y="2785779"/>
            <a:ext cx="1543241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点阵显示自定义图案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5497028" y="3039323"/>
            <a:ext cx="1524005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点阵显示自定义缓存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04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26" name="TextBox 11"/>
          <p:cNvSpPr txBox="1"/>
          <p:nvPr/>
        </p:nvSpPr>
        <p:spPr>
          <a:xfrm>
            <a:off x="4572000" y="2909457"/>
            <a:ext cx="818684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指令学习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指令学习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23928" y="1288925"/>
            <a:ext cx="47002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用于让点阵显示自定义图案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356" y="1203598"/>
            <a:ext cx="1676525" cy="1887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点阵显示自定义图案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843758"/>
            <a:ext cx="3927210" cy="3723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2575115">
            <a:off x="623370" y="1401906"/>
            <a:ext cx="2474497" cy="244900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MH_SubTitle_1"/>
          <p:cNvSpPr/>
          <p:nvPr>
            <p:custDataLst>
              <p:tags r:id="rId1"/>
            </p:custDataLst>
          </p:nvPr>
        </p:nvSpPr>
        <p:spPr>
          <a:xfrm>
            <a:off x="4572000" y="1203598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点阵介绍及其原理</a:t>
            </a:r>
            <a:endParaRPr lang="zh-CN" altLang="en-US" sz="8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MH_Other_1"/>
          <p:cNvSpPr/>
          <p:nvPr>
            <p:custDataLst>
              <p:tags r:id="rId2"/>
            </p:custDataLst>
          </p:nvPr>
        </p:nvSpPr>
        <p:spPr>
          <a:xfrm>
            <a:off x="4070773" y="1203598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9" name="MH_SubTitle_2"/>
          <p:cNvSpPr/>
          <p:nvPr>
            <p:custDataLst>
              <p:tags r:id="rId3"/>
            </p:custDataLst>
          </p:nvPr>
        </p:nvSpPr>
        <p:spPr>
          <a:xfrm>
            <a:off x="4572000" y="1915591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点阵动态扫描显示</a:t>
            </a:r>
          </a:p>
        </p:txBody>
      </p:sp>
      <p:sp>
        <p:nvSpPr>
          <p:cNvPr id="10" name="MH_Other_2"/>
          <p:cNvSpPr/>
          <p:nvPr>
            <p:custDataLst>
              <p:tags r:id="rId4"/>
            </p:custDataLst>
          </p:nvPr>
        </p:nvSpPr>
        <p:spPr>
          <a:xfrm>
            <a:off x="4070773" y="1915591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1" name="MH_SubTitle_3"/>
          <p:cNvSpPr/>
          <p:nvPr>
            <p:custDataLst>
              <p:tags r:id="rId5"/>
            </p:custDataLst>
          </p:nvPr>
        </p:nvSpPr>
        <p:spPr>
          <a:xfrm>
            <a:off x="4572000" y="2627585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rgbClr val="FF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点阵综合显示</a:t>
            </a:r>
          </a:p>
        </p:txBody>
      </p:sp>
      <p:sp>
        <p:nvSpPr>
          <p:cNvPr id="12" name="MH_Other_3"/>
          <p:cNvSpPr/>
          <p:nvPr>
            <p:custDataLst>
              <p:tags r:id="rId6"/>
            </p:custDataLst>
          </p:nvPr>
        </p:nvSpPr>
        <p:spPr>
          <a:xfrm>
            <a:off x="4070773" y="2627585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5" name="MH_Others_1"/>
          <p:cNvSpPr txBox="1"/>
          <p:nvPr>
            <p:custDataLst>
              <p:tags r:id="rId7"/>
            </p:custDataLst>
          </p:nvPr>
        </p:nvSpPr>
        <p:spPr>
          <a:xfrm>
            <a:off x="838786" y="2101715"/>
            <a:ext cx="2043664" cy="72228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7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16" name="MH_Others_2"/>
          <p:cNvSpPr txBox="1"/>
          <p:nvPr>
            <p:custDataLst>
              <p:tags r:id="rId8"/>
            </p:custDataLst>
          </p:nvPr>
        </p:nvSpPr>
        <p:spPr>
          <a:xfrm>
            <a:off x="849108" y="2824003"/>
            <a:ext cx="2023020" cy="3064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SubTitle_4"/>
          <p:cNvSpPr/>
          <p:nvPr>
            <p:custDataLst>
              <p:tags r:id="rId9"/>
            </p:custDataLst>
          </p:nvPr>
        </p:nvSpPr>
        <p:spPr>
          <a:xfrm>
            <a:off x="4572000" y="3321756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点阵</a:t>
            </a:r>
            <a:r>
              <a:rPr lang="zh-CN" altLang="en-US" kern="0" noProof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charset="0"/>
                <a:sym typeface="Arial" panose="020B0604020202020204" pitchFamily="34" charset="0"/>
              </a:rPr>
              <a:t>自定义</a:t>
            </a:r>
            <a:r>
              <a:rPr lang="zh-CN" altLang="en-US" kern="0" noProof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显示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Other_4"/>
          <p:cNvSpPr/>
          <p:nvPr>
            <p:custDataLst>
              <p:tags r:id="rId10"/>
            </p:custDataLst>
          </p:nvPr>
        </p:nvSpPr>
        <p:spPr>
          <a:xfrm>
            <a:off x="4070773" y="3321756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指令学习</a:t>
            </a:r>
          </a:p>
          <a:p>
            <a:pPr lvl="0"/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94" y="1143131"/>
            <a:ext cx="4772025" cy="4953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42374" y="1753601"/>
            <a:ext cx="72779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在文本与数组类别指令中，用于创建数组，与点阵显示缓存时，需要建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8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个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16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进制数的数组，调用时会转换成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2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进制</a:t>
            </a:r>
          </a:p>
        </p:txBody>
      </p:sp>
      <p:sp>
        <p:nvSpPr>
          <p:cNvPr id="9" name="矩形 8"/>
          <p:cNvSpPr/>
          <p:nvPr/>
        </p:nvSpPr>
        <p:spPr>
          <a:xfrm>
            <a:off x="3962654" y="1143131"/>
            <a:ext cx="64807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14382" y="2691631"/>
            <a:ext cx="33489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在显示器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-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点阵指令中，用于显示自定义的缓存数组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94" y="2120058"/>
            <a:ext cx="1962150" cy="466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805062"/>
            <a:ext cx="7419975" cy="523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2294" y="197427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自定义数组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68888" y="4420503"/>
            <a:ext cx="3481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e3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95936" y="893197"/>
            <a:ext cx="295232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graphicFrame>
        <p:nvGraphicFramePr>
          <p:cNvPr id="8" name="表格 10"/>
          <p:cNvGraphicFramePr>
            <a:graphicFrameLocks noGrp="1"/>
          </p:cNvGraphicFramePr>
          <p:nvPr/>
        </p:nvGraphicFramePr>
        <p:xfrm>
          <a:off x="1403788" y="1413380"/>
          <a:ext cx="2880000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350237" y="1755245"/>
            <a:ext cx="71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1---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灭</a:t>
            </a:r>
            <a:endParaRPr lang="en-US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0---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亮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763688" y="4429823"/>
            <a:ext cx="3385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c1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140672" y="4444150"/>
            <a:ext cx="351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81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530480" y="4429823"/>
            <a:ext cx="351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03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843788" y="4420503"/>
            <a:ext cx="351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03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195166" y="4435789"/>
            <a:ext cx="351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81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573480" y="4413728"/>
            <a:ext cx="3385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c1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924858" y="4420503"/>
            <a:ext cx="3481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e3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788024" y="1725081"/>
            <a:ext cx="25346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16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进制：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e3------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二进制：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11100011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232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显示爱心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94" y="718480"/>
            <a:ext cx="6114657" cy="37065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314977" y="1563638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STC8H8K64U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</a:p>
        </p:txBody>
      </p:sp>
      <p:sp>
        <p:nvSpPr>
          <p:cNvPr id="10" name="文本框 23"/>
          <p:cNvSpPr txBox="1"/>
          <p:nvPr/>
        </p:nvSpPr>
        <p:spPr>
          <a:xfrm>
            <a:off x="3280660" y="3236580"/>
            <a:ext cx="1676058" cy="29956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zh-CN"/>
            </a:defPPr>
            <a:lvl1pPr>
              <a:defRPr sz="1600"/>
            </a:lvl1pPr>
          </a:lstStyle>
          <a:p>
            <a:pPr algn="ctr"/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时间：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524706" y="1999248"/>
            <a:ext cx="4698719" cy="769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感谢您的聆听</a:t>
            </a:r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</a:p>
        </p:txBody>
      </p:sp>
      <p:sp>
        <p:nvSpPr>
          <p:cNvPr id="12" name="矩形 11"/>
          <p:cNvSpPr/>
          <p:nvPr/>
        </p:nvSpPr>
        <p:spPr>
          <a:xfrm>
            <a:off x="1665527" y="2911854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46741" y="291708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12788" y="2917089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72989" y="2911853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9558" y="290301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917757" y="3251979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2" name="文本框 20"/>
          <p:cNvSpPr txBox="1"/>
          <p:nvPr/>
        </p:nvSpPr>
        <p:spPr>
          <a:xfrm>
            <a:off x="973244" y="3236588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279772" y="3236588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圆角矩形 23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27984" y="2736578"/>
            <a:ext cx="3744416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187403" y="2108743"/>
            <a:ext cx="418606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点阵介绍及其原理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01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26" name="TextBox 11"/>
          <p:cNvSpPr txBox="1"/>
          <p:nvPr/>
        </p:nvSpPr>
        <p:spPr>
          <a:xfrm>
            <a:off x="4418383" y="2803352"/>
            <a:ext cx="818684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点阵介绍</a:t>
            </a:r>
          </a:p>
        </p:txBody>
      </p:sp>
      <p:sp>
        <p:nvSpPr>
          <p:cNvPr id="27" name="TextBox 4"/>
          <p:cNvSpPr txBox="1"/>
          <p:nvPr/>
        </p:nvSpPr>
        <p:spPr>
          <a:xfrm>
            <a:off x="5943295" y="2803352"/>
            <a:ext cx="1524005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点阵硬件设计与原理</a:t>
            </a:r>
          </a:p>
        </p:txBody>
      </p:sp>
      <p:sp>
        <p:nvSpPr>
          <p:cNvPr id="28" name="TextBox 11"/>
          <p:cNvSpPr txBox="1"/>
          <p:nvPr/>
        </p:nvSpPr>
        <p:spPr>
          <a:xfrm>
            <a:off x="4418383" y="3069630"/>
            <a:ext cx="959748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点阵电路图</a:t>
            </a:r>
          </a:p>
        </p:txBody>
      </p:sp>
      <p:sp>
        <p:nvSpPr>
          <p:cNvPr id="29" name="TextBox 11"/>
          <p:cNvSpPr txBox="1"/>
          <p:nvPr/>
        </p:nvSpPr>
        <p:spPr>
          <a:xfrm>
            <a:off x="5943295" y="3069630"/>
            <a:ext cx="1806133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关闭流水灯与点阵初始化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点阵介绍</a:t>
            </a: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3455499" y="2283718"/>
            <a:ext cx="5076942" cy="208470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       8*8 LED 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点阵模块，内部包含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64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个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LED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，根据行是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LED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阳极还是阴极，分共阳和共阴两种点阵。</a:t>
            </a:r>
          </a:p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       根据点阵显示的颜色，可以单色、双色。单色点阵常见的有红色、绿色两种。</a:t>
            </a:r>
          </a:p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       根据圆点的直径大小分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1.9mm/3.0mm/3.75mm/5.0mm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。</a:t>
            </a:r>
          </a:p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       天问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51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开发板上的点阵为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1.9mm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红色共阳点阵。</a:t>
            </a:r>
          </a:p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圆角矩形 3"/>
          <p:cNvSpPr/>
          <p:nvPr/>
        </p:nvSpPr>
        <p:spPr>
          <a:xfrm>
            <a:off x="611559" y="1059582"/>
            <a:ext cx="2577769" cy="3729466"/>
          </a:xfrm>
          <a:prstGeom prst="roundRect">
            <a:avLst>
              <a:gd name="adj" fmla="val 3967"/>
            </a:avLst>
          </a:pr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31590"/>
            <a:ext cx="2060455" cy="352580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47664" y="1707654"/>
            <a:ext cx="64807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197427"/>
            <a:ext cx="2760836" cy="1977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点阵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电路图</a:t>
            </a: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899592" y="3699826"/>
            <a:ext cx="6352537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天问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51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上的点阵和数码管一样，阳极都连接到了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595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的输出端。阴极连接到了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P6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口。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27440"/>
          <a:stretch>
            <a:fillRect/>
          </a:stretch>
        </p:blipFill>
        <p:spPr>
          <a:xfrm>
            <a:off x="722294" y="941375"/>
            <a:ext cx="2579370" cy="25304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b="-4837"/>
          <a:stretch>
            <a:fillRect/>
          </a:stretch>
        </p:blipFill>
        <p:spPr>
          <a:xfrm>
            <a:off x="3563888" y="1275606"/>
            <a:ext cx="5274310" cy="1728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点阵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初始化</a:t>
            </a: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680456" y="1052675"/>
            <a:ext cx="7920880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点阵在使用前还需要初始化，根据电路原理图可得知需要初始化在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P6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端口，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1475656" y="2649782"/>
            <a:ext cx="3024336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在显示器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-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点阵类别指令中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731220"/>
            <a:ext cx="1895475" cy="600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关闭流水灯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699542"/>
            <a:ext cx="2448479" cy="3272780"/>
          </a:xfrm>
          <a:prstGeom prst="rect">
            <a:avLst/>
          </a:prstGeom>
        </p:spPr>
      </p:pic>
      <p:sp>
        <p:nvSpPr>
          <p:cNvPr id="10" name="TextBox 4"/>
          <p:cNvSpPr txBox="1"/>
          <p:nvPr/>
        </p:nvSpPr>
        <p:spPr>
          <a:xfrm>
            <a:off x="971600" y="4105105"/>
            <a:ext cx="1368152" cy="283829"/>
          </a:xfrm>
          <a:prstGeom prst="rect">
            <a:avLst/>
          </a:prstGeom>
          <a:solidFill>
            <a:srgbClr val="007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>
            <a:defPPr>
              <a:defRPr lang="zh-CN"/>
            </a:defPPr>
            <a:lvl1pPr algn="ctr">
              <a:defRPr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100" b="1" dirty="0">
                <a:ea typeface="微软雅黑" panose="020B0503020204020204" pitchFamily="34" charset="-122"/>
              </a:rPr>
              <a:t>流水灯电路图</a:t>
            </a: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3851920" y="987574"/>
            <a:ext cx="4320480" cy="54719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从流水灯的电路图可以看出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8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颗流水灯也是连接在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P6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端口，所以需要关闭流水灯，即控制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P40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关闭流水灯电源，使用以下指令：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1707654"/>
            <a:ext cx="1838325" cy="476250"/>
          </a:xfrm>
          <a:prstGeom prst="rect">
            <a:avLst/>
          </a:prstGeom>
        </p:spPr>
      </p:pic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5868144" y="1727702"/>
            <a:ext cx="3024336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在显示器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-LED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流水灯类别指令中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3695300" y="2036894"/>
            <a:ext cx="5125172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8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点阵动态扫描显示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600" kern="0" dirty="0">
                  <a:solidFill>
                    <a:srgbClr val="4D4D4D"/>
                  </a:solidFill>
                  <a:cs typeface="Arial" panose="020B0604020202020204" pitchFamily="34" charset="0"/>
                </a:rPr>
                <a:t>02</a:t>
              </a:r>
              <a:endParaRPr lang="zh-CN" altLang="en-US" sz="1300" kern="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000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0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PART</a:t>
              </a:r>
              <a:endParaRPr lang="en-US" altLang="zh-CN" sz="38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7" name="TextBox 4"/>
          <p:cNvSpPr txBox="1"/>
          <p:nvPr/>
        </p:nvSpPr>
        <p:spPr>
          <a:xfrm>
            <a:off x="4418383" y="2798613"/>
            <a:ext cx="1100812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扫描回调函数</a:t>
            </a:r>
          </a:p>
        </p:txBody>
      </p:sp>
      <p:sp>
        <p:nvSpPr>
          <p:cNvPr id="30" name="TextBox 4"/>
          <p:cNvSpPr txBox="1"/>
          <p:nvPr/>
        </p:nvSpPr>
        <p:spPr>
          <a:xfrm>
            <a:off x="4418383" y="3054289"/>
            <a:ext cx="1806133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使用定时器设置动态扫描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动态扫描回调函数</a:t>
            </a: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539552" y="2825369"/>
            <a:ext cx="7488832" cy="32244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如果要显示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复杂图案</a:t>
            </a:r>
            <a:r>
              <a:rPr kumimoji="0" lang="zh-CN" altLang="en-US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如下这样一个爱心图案，那就需要扫描来实现，和数码管的扫描一样的原理，让每一列轮流显示。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683837"/>
            <a:ext cx="2016224" cy="2024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818504"/>
            <a:ext cx="2448272" cy="175324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47"/>
          <p:cNvSpPr>
            <a:spLocks noChangeArrowheads="1"/>
          </p:cNvSpPr>
          <p:nvPr/>
        </p:nvSpPr>
        <p:spPr bwMode="auto">
          <a:xfrm>
            <a:off x="557374" y="3896577"/>
            <a:ext cx="7326993" cy="54719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     基于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STC8H8K64U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芯片得天问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51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已经将这一动态扫描过程封装成一个回调函数，直接使用即可，在显示器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-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点阵类别指令中！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3264892"/>
            <a:ext cx="1495425" cy="428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1077</Words>
  <Application>Microsoft Office PowerPoint</Application>
  <PresentationFormat>全屏显示(16:9)</PresentationFormat>
  <Paragraphs>200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宋体</vt:lpstr>
      <vt:lpstr>微软雅黑</vt:lpstr>
      <vt:lpstr>Arial</vt:lpstr>
      <vt:lpstr>Calibri</vt:lpstr>
      <vt:lpstr>webwppDefTheme</vt:lpstr>
      <vt:lpstr>Office 主题​​</vt:lpstr>
      <vt:lpstr>1_Office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好好搭搭</cp:lastModifiedBy>
  <cp:revision>2</cp:revision>
  <dcterms:created xsi:type="dcterms:W3CDTF">2021-02-04T08:01:55Z</dcterms:created>
  <dcterms:modified xsi:type="dcterms:W3CDTF">2021-02-05T08:10:37Z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2052-0.0.0.0</vt:lpwstr>
  </property>
</Properties>
</file>