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69" r:id="rId3"/>
    <p:sldMasterId id="2147483681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7" r:id="rId9"/>
    <p:sldId id="302" r:id="rId10"/>
    <p:sldId id="304" r:id="rId11"/>
    <p:sldId id="270" r:id="rId12"/>
    <p:sldId id="308" r:id="rId13"/>
    <p:sldId id="309" r:id="rId14"/>
    <p:sldId id="303" r:id="rId15"/>
    <p:sldId id="310" r:id="rId16"/>
    <p:sldId id="276" r:id="rId17"/>
    <p:sldId id="311" r:id="rId18"/>
    <p:sldId id="300" r:id="rId19"/>
    <p:sldId id="305" r:id="rId20"/>
    <p:sldId id="285" r:id="rId2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7E5D"/>
    <a:srgbClr val="009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9215" autoAdjust="0"/>
  </p:normalViewPr>
  <p:slideViewPr>
    <p:cSldViewPr>
      <p:cViewPr varScale="1">
        <p:scale>
          <a:sx n="81" d="100"/>
          <a:sy n="81" d="100"/>
        </p:scale>
        <p:origin x="848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C5B276FC-40CA-4FE8-B0AB-B83A8F9A0683}" type="datetimeFigureOut">
              <a:rPr lang="zh-CN" altLang="en-US" smtClean="0"/>
              <a:t>2021/2/5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BF37141F-B290-4B47-BA90-28DAE3B85FF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02412" y="1731661"/>
            <a:ext cx="8139178" cy="674375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02444" y="2674144"/>
            <a:ext cx="8139113" cy="601028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2021/2/5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2021/2/5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2021/2/5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30079" y="545783"/>
            <a:ext cx="2948940" cy="836295"/>
          </a:xfrm>
        </p:spPr>
        <p:txBody>
          <a:bodyPr anchor="ctr" anchorCtr="0"/>
          <a:lstStyle>
            <a:lvl1pPr>
              <a:defRPr sz="24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3853815" y="545783"/>
            <a:ext cx="4629150" cy="4052411"/>
          </a:xfrm>
        </p:spPr>
        <p:txBody>
          <a:bodyPr/>
          <a:lstStyle>
            <a:lvl1pPr>
              <a:defRPr sz="1800">
                <a:latin typeface="+mn-ea"/>
                <a:ea typeface="+mn-ea"/>
              </a:defRPr>
            </a:lvl1pPr>
            <a:lvl2pPr marL="342900" indent="0">
              <a:buNone/>
              <a:defRPr sz="18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单击此处编辑正文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630079" y="1679734"/>
            <a:ext cx="2948940" cy="2918936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800">
                <a:latin typeface="+mn-ea"/>
                <a:ea typeface="+mn-ea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502444" y="4203859"/>
            <a:ext cx="8139113" cy="418624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502444" y="481013"/>
            <a:ext cx="8139113" cy="341709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7334" cy="515112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350996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4715828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67693"/>
            <a:ext cx="8139178" cy="674375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  <a:t>2021/2/5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15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611560" y="1491630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STC8H8K64U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1214340" y="3302050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文本框 20"/>
          <p:cNvSpPr txBox="1"/>
          <p:nvPr/>
        </p:nvSpPr>
        <p:spPr>
          <a:xfrm>
            <a:off x="1269827" y="3286659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76355" y="3286659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圆角矩形 8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</a:p>
          </p:txBody>
        </p:sp>
      </p:grp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1821567" y="2050120"/>
            <a:ext cx="2698172" cy="64632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PWM</a:t>
            </a:r>
            <a:r>
              <a:rPr lang="zh-CN" alt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的使用</a:t>
            </a:r>
            <a:endParaRPr lang="en-US" altLang="zh-CN" sz="3600" kern="0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27591" y="2891667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08805" y="289690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74852" y="2896902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35053" y="2891666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71622" y="288283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电路图</a:t>
            </a:r>
          </a:p>
        </p:txBody>
      </p:sp>
      <p:sp>
        <p:nvSpPr>
          <p:cNvPr id="10" name="TextBox 4"/>
          <p:cNvSpPr txBox="1"/>
          <p:nvPr/>
        </p:nvSpPr>
        <p:spPr>
          <a:xfrm>
            <a:off x="1599457" y="3193742"/>
            <a:ext cx="1368152" cy="283829"/>
          </a:xfrm>
          <a:prstGeom prst="rect">
            <a:avLst/>
          </a:prstGeom>
          <a:solidFill>
            <a:srgbClr val="007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>
            <a:defPPr>
              <a:defRPr lang="zh-CN"/>
            </a:defPPr>
            <a:lvl1pPr algn="ctr">
              <a:defRPr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100" b="1" dirty="0">
                <a:latin typeface="Calibri"/>
                <a:ea typeface="微软雅黑" panose="020B0503020204020204" pitchFamily="34" charset="-122"/>
              </a:rPr>
              <a:t>马达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1475656" y="3795886"/>
            <a:ext cx="6087274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通过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PWM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控制可以让蜂鸣器产生特定频率的声音，设置马达不同的转动速度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5" name="TextBox 4"/>
          <p:cNvSpPr txBox="1"/>
          <p:nvPr/>
        </p:nvSpPr>
        <p:spPr>
          <a:xfrm>
            <a:off x="4427984" y="3193741"/>
            <a:ext cx="1368152" cy="283829"/>
          </a:xfrm>
          <a:prstGeom prst="rect">
            <a:avLst/>
          </a:prstGeom>
          <a:solidFill>
            <a:srgbClr val="007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>
            <a:defPPr>
              <a:defRPr lang="zh-CN"/>
            </a:defPPr>
            <a:lvl1pPr algn="ctr">
              <a:defRPr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蜂鸣器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748215"/>
            <a:ext cx="2160240" cy="22553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748215"/>
            <a:ext cx="1869159" cy="22440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2936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---PWM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控制马达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94" y="1059582"/>
            <a:ext cx="3985149" cy="32167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316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---PWM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控制蜂鸣器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843558"/>
            <a:ext cx="4896544" cy="3169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2" y="2129431"/>
            <a:ext cx="4402090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PWM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模拟</a:t>
            </a: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DAC</a:t>
            </a: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输出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1118446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DAC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与电路图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04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26" name="TextBox 11"/>
          <p:cNvSpPr txBox="1"/>
          <p:nvPr/>
        </p:nvSpPr>
        <p:spPr>
          <a:xfrm>
            <a:off x="5854381" y="2813369"/>
            <a:ext cx="818684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程序实现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3"/>
          <p:cNvSpPr/>
          <p:nvPr/>
        </p:nvSpPr>
        <p:spPr>
          <a:xfrm>
            <a:off x="827584" y="1152571"/>
            <a:ext cx="3010707" cy="3729466"/>
          </a:xfrm>
          <a:prstGeom prst="roundRect">
            <a:avLst>
              <a:gd name="adj" fmla="val 3967"/>
            </a:avLst>
          </a:pr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177938" y="1152570"/>
            <a:ext cx="3126674" cy="3723831"/>
          </a:xfrm>
          <a:prstGeom prst="rect">
            <a:avLst/>
          </a:prstGeom>
          <a:solidFill>
            <a:srgbClr val="FF9999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54" y="1203598"/>
            <a:ext cx="2271913" cy="3593037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5825938" y="2070987"/>
            <a:ext cx="323116" cy="2275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2294" y="197427"/>
            <a:ext cx="669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DAC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752181" y="746960"/>
            <a:ext cx="6912768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DAC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是将数字量转换成模拟量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18" y="1275606"/>
            <a:ext cx="1949068" cy="333520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399702" y="2269980"/>
            <a:ext cx="187080" cy="1806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00850" y="2229490"/>
            <a:ext cx="4860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DAC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199011" y="1872913"/>
            <a:ext cx="107273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DAC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P01---PWM5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P02-ADC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电路图</a:t>
            </a: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971600" y="699542"/>
            <a:ext cx="7488832" cy="369332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       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358" y="1201657"/>
            <a:ext cx="1915488" cy="22555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91880" y="1187550"/>
            <a:ext cx="131953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RC</a:t>
            </a: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充放电电路</a:t>
            </a:r>
          </a:p>
        </p:txBody>
      </p:sp>
      <p:sp>
        <p:nvSpPr>
          <p:cNvPr id="10" name="矩形 47"/>
          <p:cNvSpPr>
            <a:spLocks noChangeArrowheads="1"/>
          </p:cNvSpPr>
          <p:nvPr/>
        </p:nvSpPr>
        <p:spPr bwMode="auto">
          <a:xfrm>
            <a:off x="3419872" y="1707654"/>
            <a:ext cx="7488832" cy="648072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如果直接</a:t>
            </a:r>
            <a:r>
              <a:rPr kumimoji="0" lang="en-US" altLang="zh-CN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PWM</a:t>
            </a:r>
            <a:r>
              <a:rPr kumimoji="0" lang="zh-CN" altLang="en-US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输出接</a:t>
            </a:r>
            <a:r>
              <a:rPr kumimoji="0" lang="en-US" altLang="zh-CN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ADC</a:t>
            </a:r>
            <a:r>
              <a:rPr kumimoji="0" lang="zh-CN" altLang="en-US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，采样的是脉冲信号，所以要在</a:t>
            </a:r>
            <a:r>
              <a:rPr kumimoji="0" lang="en-US" altLang="zh-CN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PWM</a:t>
            </a:r>
            <a:r>
              <a:rPr kumimoji="0" lang="zh-CN" altLang="en-US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后端加入</a:t>
            </a:r>
            <a:r>
              <a:rPr kumimoji="0" lang="en-US" altLang="zh-CN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RC</a:t>
            </a:r>
            <a:r>
              <a:rPr kumimoji="0" lang="zh-CN" altLang="en-US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充</a:t>
            </a:r>
            <a:endParaRPr kumimoji="0" lang="en-US" altLang="zh-CN" sz="1100" strike="noStrike" cap="none" normalizeH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charset="0"/>
              <a:ea typeface="微软雅黑" charset="0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lang="zh-CN" altLang="en-US" sz="1100" b="0" i="0" u="non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放电电路，模拟</a:t>
            </a:r>
            <a:r>
              <a:rPr lang="en-US" altLang="zh-CN" sz="1100" b="0" i="0" u="non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DAC</a:t>
            </a:r>
            <a:r>
              <a:rPr lang="zh-CN" altLang="en-US" sz="1100" b="0" i="0" u="non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程序实现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1979712" y="196737"/>
            <a:ext cx="5976664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本案例演示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P01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通过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PWM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RC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滤波电路生成电压变化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再通过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P02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ADC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采样显示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709810"/>
            <a:ext cx="3816424" cy="3952303"/>
          </a:xfrm>
          <a:prstGeom prst="rect">
            <a:avLst/>
          </a:prstGeom>
        </p:spPr>
      </p:pic>
      <p:sp>
        <p:nvSpPr>
          <p:cNvPr id="7" name="矩形 47"/>
          <p:cNvSpPr>
            <a:spLocks noChangeArrowheads="1"/>
          </p:cNvSpPr>
          <p:nvPr/>
        </p:nvSpPr>
        <p:spPr bwMode="auto">
          <a:xfrm>
            <a:off x="4968044" y="1851670"/>
            <a:ext cx="5976664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PWM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设置频率和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RC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震荡频率有关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314977" y="1563638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STC8H8K64U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</a:p>
        </p:txBody>
      </p:sp>
      <p:sp>
        <p:nvSpPr>
          <p:cNvPr id="10" name="文本框 23"/>
          <p:cNvSpPr txBox="1"/>
          <p:nvPr/>
        </p:nvSpPr>
        <p:spPr>
          <a:xfrm>
            <a:off x="3280660" y="3236580"/>
            <a:ext cx="1676058" cy="29956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zh-CN"/>
            </a:defPPr>
            <a:lvl1pPr>
              <a:defRPr sz="1600"/>
            </a:lvl1pPr>
          </a:lstStyle>
          <a:p>
            <a:pPr algn="ctr"/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时间：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524706" y="1999248"/>
            <a:ext cx="4698719" cy="769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感谢您的聆听</a:t>
            </a:r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</a:p>
        </p:txBody>
      </p:sp>
      <p:sp>
        <p:nvSpPr>
          <p:cNvPr id="12" name="矩形 11"/>
          <p:cNvSpPr/>
          <p:nvPr/>
        </p:nvSpPr>
        <p:spPr>
          <a:xfrm>
            <a:off x="1665527" y="2911854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46741" y="291708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12788" y="2917089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72989" y="2911853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9558" y="290301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917757" y="3251979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2" name="文本框 20"/>
          <p:cNvSpPr txBox="1"/>
          <p:nvPr/>
        </p:nvSpPr>
        <p:spPr>
          <a:xfrm>
            <a:off x="973244" y="3236588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279772" y="3236588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圆角矩形 23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2575115">
            <a:off x="623370" y="1401906"/>
            <a:ext cx="2474497" cy="244900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MH_SubTitle_1"/>
          <p:cNvSpPr/>
          <p:nvPr>
            <p:custDataLst>
              <p:tags r:id="rId1"/>
            </p:custDataLst>
          </p:nvPr>
        </p:nvSpPr>
        <p:spPr>
          <a:xfrm>
            <a:off x="4572000" y="1203598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脉冲宽度调制原理</a:t>
            </a:r>
            <a:endParaRPr lang="zh-CN" altLang="en-US" sz="8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MH_Other_1"/>
          <p:cNvSpPr/>
          <p:nvPr>
            <p:custDataLst>
              <p:tags r:id="rId2"/>
            </p:custDataLst>
          </p:nvPr>
        </p:nvSpPr>
        <p:spPr>
          <a:xfrm>
            <a:off x="4070773" y="1203598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9" name="MH_SubTitle_2"/>
          <p:cNvSpPr/>
          <p:nvPr>
            <p:custDataLst>
              <p:tags r:id="rId3"/>
            </p:custDataLst>
          </p:nvPr>
        </p:nvSpPr>
        <p:spPr>
          <a:xfrm>
            <a:off x="4572000" y="1915591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en-US" altLang="zh-CN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STC8H</a:t>
            </a:r>
            <a:r>
              <a:rPr lang="zh-CN" altLang="en-US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的</a:t>
            </a:r>
            <a:r>
              <a:rPr lang="en-US" altLang="zh-CN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PWM</a:t>
            </a:r>
            <a:r>
              <a:rPr lang="zh-CN" altLang="en-US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模块</a:t>
            </a:r>
          </a:p>
        </p:txBody>
      </p:sp>
      <p:sp>
        <p:nvSpPr>
          <p:cNvPr id="10" name="MH_Other_2"/>
          <p:cNvSpPr/>
          <p:nvPr>
            <p:custDataLst>
              <p:tags r:id="rId4"/>
            </p:custDataLst>
          </p:nvPr>
        </p:nvSpPr>
        <p:spPr>
          <a:xfrm>
            <a:off x="4070773" y="1915591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1" name="MH_SubTitle_3"/>
          <p:cNvSpPr/>
          <p:nvPr>
            <p:custDataLst>
              <p:tags r:id="rId5"/>
            </p:custDataLst>
          </p:nvPr>
        </p:nvSpPr>
        <p:spPr>
          <a:xfrm>
            <a:off x="4572000" y="2627585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en-US" altLang="zh-CN" kern="0" dirty="0">
                <a:solidFill>
                  <a:srgbClr val="FF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PWM</a:t>
            </a:r>
            <a:r>
              <a:rPr lang="zh-CN" altLang="en-US" kern="0" dirty="0">
                <a:solidFill>
                  <a:srgbClr val="FF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控制马达、蜂鸣器</a:t>
            </a:r>
          </a:p>
        </p:txBody>
      </p:sp>
      <p:sp>
        <p:nvSpPr>
          <p:cNvPr id="12" name="MH_Other_3"/>
          <p:cNvSpPr/>
          <p:nvPr>
            <p:custDataLst>
              <p:tags r:id="rId6"/>
            </p:custDataLst>
          </p:nvPr>
        </p:nvSpPr>
        <p:spPr>
          <a:xfrm>
            <a:off x="4070773" y="2627585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5" name="MH_Others_1"/>
          <p:cNvSpPr txBox="1"/>
          <p:nvPr>
            <p:custDataLst>
              <p:tags r:id="rId7"/>
            </p:custDataLst>
          </p:nvPr>
        </p:nvSpPr>
        <p:spPr>
          <a:xfrm>
            <a:off x="838786" y="2101715"/>
            <a:ext cx="2043664" cy="72228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7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16" name="MH_Others_2"/>
          <p:cNvSpPr txBox="1"/>
          <p:nvPr>
            <p:custDataLst>
              <p:tags r:id="rId8"/>
            </p:custDataLst>
          </p:nvPr>
        </p:nvSpPr>
        <p:spPr>
          <a:xfrm>
            <a:off x="849108" y="2824003"/>
            <a:ext cx="2023020" cy="3064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SubTitle_4"/>
          <p:cNvSpPr/>
          <p:nvPr>
            <p:custDataLst>
              <p:tags r:id="rId9"/>
            </p:custDataLst>
          </p:nvPr>
        </p:nvSpPr>
        <p:spPr>
          <a:xfrm>
            <a:off x="4572000" y="3321756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kern="0" noProof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PWM</a:t>
            </a:r>
            <a:r>
              <a:rPr lang="zh-CN" altLang="en-US" kern="0" noProof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模拟</a:t>
            </a:r>
            <a:r>
              <a:rPr lang="en-US" altLang="zh-CN" kern="0" noProof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DAC</a:t>
            </a:r>
            <a:r>
              <a:rPr lang="zh-CN" altLang="en-US" kern="0" noProof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输出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Other_4"/>
          <p:cNvSpPr/>
          <p:nvPr>
            <p:custDataLst>
              <p:tags r:id="rId10"/>
            </p:custDataLst>
          </p:nvPr>
        </p:nvSpPr>
        <p:spPr>
          <a:xfrm>
            <a:off x="4070773" y="3321756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27984" y="2736578"/>
            <a:ext cx="3744416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187403" y="2108743"/>
            <a:ext cx="418606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脉冲宽度调制原理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01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脉冲宽度调制原理</a:t>
            </a: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467544" y="1491630"/>
            <a:ext cx="7920875" cy="115761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一般数字设备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(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如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MCU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、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DSP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和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FPGA)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 可产生用于控制电机速度或者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LED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灯发光强度的脉冲宽度调制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(PWM) 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信号</a:t>
            </a:r>
            <a:endParaRPr lang="en-US" altLang="zh-CN" sz="110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charset="0"/>
              <a:ea typeface="微软雅黑" charset="0"/>
              <a:sym typeface="微软雅黑" panose="020B0503020204020204" pitchFamily="34" charset="-122"/>
            </a:endParaRPr>
          </a:p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对于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PWM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而言， 脉冲周期是恒定的。通常， 将一个脉冲周期内维持高电平的时间称为占空，通过数字设备可以改变占空值。占空比表示为    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267744" y="1004598"/>
            <a:ext cx="3580376" cy="381059"/>
            <a:chOff x="1907704" y="1355152"/>
            <a:chExt cx="3580376" cy="381059"/>
          </a:xfrm>
        </p:grpSpPr>
        <p:grpSp>
          <p:nvGrpSpPr>
            <p:cNvPr id="27" name="组合 26"/>
            <p:cNvGrpSpPr/>
            <p:nvPr/>
          </p:nvGrpSpPr>
          <p:grpSpPr>
            <a:xfrm>
              <a:off x="1907704" y="1355152"/>
              <a:ext cx="2939528" cy="371539"/>
              <a:chOff x="1321287" y="1330302"/>
              <a:chExt cx="2939528" cy="371539"/>
            </a:xfrm>
          </p:grpSpPr>
          <p:cxnSp>
            <p:nvCxnSpPr>
              <p:cNvPr id="9" name="连接符: 肘形 8"/>
              <p:cNvCxnSpPr/>
              <p:nvPr/>
            </p:nvCxnSpPr>
            <p:spPr>
              <a:xfrm>
                <a:off x="1662268" y="1334100"/>
                <a:ext cx="649637" cy="338083"/>
              </a:xfrm>
              <a:prstGeom prst="bentConnector3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连接符: 肘形 10"/>
              <p:cNvCxnSpPr/>
              <p:nvPr/>
            </p:nvCxnSpPr>
            <p:spPr>
              <a:xfrm>
                <a:off x="2313470" y="1338722"/>
                <a:ext cx="648072" cy="337259"/>
              </a:xfrm>
              <a:prstGeom prst="bentConnector3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2311905" y="1330302"/>
                <a:ext cx="0" cy="33725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61542" y="1338722"/>
                <a:ext cx="658425" cy="353599"/>
              </a:xfrm>
              <a:prstGeom prst="rect">
                <a:avLst/>
              </a:prstGeom>
            </p:spPr>
          </p:pic>
          <p:cxnSp>
            <p:nvCxnSpPr>
              <p:cNvPr id="18" name="直接连接符 17"/>
              <p:cNvCxnSpPr/>
              <p:nvPr/>
            </p:nvCxnSpPr>
            <p:spPr>
              <a:xfrm>
                <a:off x="1662268" y="1330302"/>
                <a:ext cx="0" cy="33725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flipH="1">
                <a:off x="1321287" y="1663351"/>
                <a:ext cx="332193" cy="842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02390" y="1348242"/>
                <a:ext cx="658425" cy="353599"/>
              </a:xfrm>
              <a:prstGeom prst="rect">
                <a:avLst/>
              </a:prstGeom>
            </p:spPr>
          </p:pic>
        </p:grp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29655" y="1382612"/>
              <a:ext cx="658425" cy="353599"/>
            </a:xfrm>
            <a:prstGeom prst="rect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>
            <a:off x="2171442" y="2285493"/>
            <a:ext cx="2256539" cy="549802"/>
            <a:chOff x="2051199" y="2981057"/>
            <a:chExt cx="2256539" cy="549802"/>
          </a:xfrm>
        </p:grpSpPr>
        <p:sp>
          <p:nvSpPr>
            <p:cNvPr id="30" name="文本框 29"/>
            <p:cNvSpPr txBox="1"/>
            <p:nvPr/>
          </p:nvSpPr>
          <p:spPr>
            <a:xfrm>
              <a:off x="2990526" y="2981057"/>
              <a:ext cx="4667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占空</a:t>
              </a: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2843808" y="3242667"/>
              <a:ext cx="79208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2865390" y="3269249"/>
              <a:ext cx="7489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脉冲周期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643774" y="3110276"/>
              <a:ext cx="6639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×100%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051199" y="3030722"/>
              <a:ext cx="81419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占空比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=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412024" y="2859911"/>
            <a:ext cx="8264432" cy="1078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 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PWM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信号的直流平均值与占空是成正比的。一个占空比为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50%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的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PWM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信号， 其直流值为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PWM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信号幅度最大值的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1/2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。因此， 通过改变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PWM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的占空比， 就可以改变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PWM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信号中所含直流信号分量的大小。</a:t>
            </a: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    通过模拟有源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/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无源低通滤波器， 就可以从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PWM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信号中提取出直流分量。如果将这个直流分量进行功率放大，并施加在直流电机的两端，就可以改变直流电机的转速。因此，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PWM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是连接数字世界与模拟世界的桥梁， 其作用就类似于数模转换器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DAC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</a:rPr>
              <a:t>。</a:t>
            </a:r>
          </a:p>
        </p:txBody>
      </p:sp>
      <p:cxnSp>
        <p:nvCxnSpPr>
          <p:cNvPr id="41" name="直接箭头连接符 40"/>
          <p:cNvCxnSpPr/>
          <p:nvPr/>
        </p:nvCxnSpPr>
        <p:spPr>
          <a:xfrm>
            <a:off x="2608725" y="843558"/>
            <a:ext cx="649637" cy="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2608725" y="566759"/>
            <a:ext cx="0" cy="437839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V="1">
            <a:off x="3258362" y="566758"/>
            <a:ext cx="0" cy="437839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2660070" y="571479"/>
            <a:ext cx="5469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周期</a:t>
            </a:r>
            <a:r>
              <a:rPr lang="en-US" altLang="zh-CN" sz="1100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T</a:t>
            </a:r>
            <a:endParaRPr lang="zh-CN" altLang="en-US" sz="1100" dirty="0">
              <a:solidFill>
                <a:srgbClr val="C00000"/>
              </a:solidFill>
              <a:latin typeface="微软雅黑" charset="0"/>
              <a:ea typeface="微软雅黑" charset="0"/>
            </a:endParaRPr>
          </a:p>
        </p:txBody>
      </p:sp>
      <p:cxnSp>
        <p:nvCxnSpPr>
          <p:cNvPr id="46" name="直接箭头连接符 45"/>
          <p:cNvCxnSpPr/>
          <p:nvPr/>
        </p:nvCxnSpPr>
        <p:spPr>
          <a:xfrm>
            <a:off x="2608725" y="1131590"/>
            <a:ext cx="324817" cy="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2520388" y="1154371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占空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3695300" y="2036894"/>
            <a:ext cx="5125172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8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STC8H</a:t>
            </a:r>
            <a:r>
              <a:rPr lang="zh-CN" altLang="en-US" sz="38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的</a:t>
            </a:r>
            <a:r>
              <a:rPr lang="en-US" altLang="zh-CN" sz="38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PWM</a:t>
            </a:r>
            <a:r>
              <a:rPr lang="zh-CN" altLang="en-US" sz="38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模块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600" kern="0" dirty="0">
                  <a:solidFill>
                    <a:srgbClr val="4D4D4D"/>
                  </a:solidFill>
                  <a:cs typeface="Arial" panose="020B0604020202020204" pitchFamily="34" charset="0"/>
                </a:rPr>
                <a:t>02</a:t>
              </a:r>
              <a:endParaRPr lang="zh-CN" altLang="en-US" sz="1300" kern="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000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0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PART</a:t>
              </a:r>
              <a:endParaRPr lang="en-US" altLang="zh-CN" sz="38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6" name="TextBox 11"/>
          <p:cNvSpPr txBox="1"/>
          <p:nvPr/>
        </p:nvSpPr>
        <p:spPr>
          <a:xfrm>
            <a:off x="4418383" y="2803352"/>
            <a:ext cx="536555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介绍</a:t>
            </a:r>
          </a:p>
        </p:txBody>
      </p:sp>
      <p:sp>
        <p:nvSpPr>
          <p:cNvPr id="27" name="TextBox 4"/>
          <p:cNvSpPr txBox="1"/>
          <p:nvPr/>
        </p:nvSpPr>
        <p:spPr>
          <a:xfrm>
            <a:off x="5943295" y="2803352"/>
            <a:ext cx="818684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指令学习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介绍</a:t>
            </a: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621765" y="1211521"/>
            <a:ext cx="7704856" cy="372922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STC8H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系列的单片机内部集成了两组高级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PWM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定时器，两组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PWM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的周期可不同，可分别单独设置。第一组可配置成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4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对互补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/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对称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/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死区控制的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PWM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，第二组可配置成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4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路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PWM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输出或捕捉外部信号。两组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PWM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定时器内部的计数器时钟频率的分频系数为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1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～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65535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之间的任意数值。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第一组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PWM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定时器有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4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个通道（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PWM1P/PWM1N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、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PWM2P/PWM2N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、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PWM3P/PWM3N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、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PWM4P/PWM4N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），每个通道都可独立实现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PWM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输出（可设置带死区的互补对称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PWM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输出）、捕获和比较功能；第二组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PWM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定时器有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4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个通道（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PWM5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、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PWM6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、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PWM7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、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PWM8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），每个通道也可独立实现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PWM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输出、捕获和比较功能。两组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PWM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定时器唯一的区别是第一组可输出带死区的互补对称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PWM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，而第二组只能输出单端的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PWM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，其他功能完全相同。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endParaRPr kumimoji="0" lang="zh-CN" altLang="en-US" sz="1100" strike="noStrike" cap="none" normalizeH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charset="0"/>
              <a:ea typeface="微软雅黑" charset="0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strike="noStrike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使用注意事项</a:t>
            </a:r>
            <a:r>
              <a:rPr kumimoji="0" lang="zh-CN" altLang="en-US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：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en-US" altLang="zh-CN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P</a:t>
            </a:r>
            <a:r>
              <a:rPr kumimoji="0" lang="zh-CN" altLang="en-US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和</a:t>
            </a:r>
            <a:r>
              <a:rPr kumimoji="0" lang="en-US" altLang="zh-CN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N</a:t>
            </a:r>
            <a:r>
              <a:rPr kumimoji="0" lang="zh-CN" altLang="en-US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是用在电机控制上的互补对称输出，即当你单独使能了</a:t>
            </a:r>
            <a:r>
              <a:rPr kumimoji="0" lang="en-US" altLang="zh-CN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PWMxP</a:t>
            </a:r>
            <a:r>
              <a:rPr kumimoji="0" lang="zh-CN" altLang="en-US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后，不能再独立使能</a:t>
            </a:r>
            <a:r>
              <a:rPr kumimoji="0" lang="en-US" altLang="zh-CN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PWMxN</a:t>
            </a:r>
            <a:r>
              <a:rPr kumimoji="0" lang="zh-CN" altLang="en-US" sz="1100" strike="noStrike" cap="none" normalizeH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，</a:t>
            </a:r>
            <a:endParaRPr lang="en-US" altLang="zh-CN" sz="1100" dirty="0">
              <a:solidFill>
                <a:prstClr val="black">
                  <a:lumMod val="65000"/>
                  <a:lumOff val="35000"/>
                </a:prstClr>
              </a:solidFill>
              <a:latin typeface="微软雅黑" charset="0"/>
              <a:ea typeface="微软雅黑" charset="0"/>
              <a:sym typeface="微软雅黑" panose="020B0503020204020204" pitchFamily="34" charset="-122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strike="noStrike" cap="none" normalizeH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除</a:t>
            </a:r>
            <a:r>
              <a:rPr kumimoji="0" lang="zh-CN" altLang="en-US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非是互补对称输出才可以。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所以我们一般应用的时候，分配引脚要注意区分开来。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指令学习</a:t>
            </a: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3779912" y="759214"/>
            <a:ext cx="4752528" cy="54719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在系统设置类别指令中，用于初始化设置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PWM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最大占空比值，设置范围是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64HZ~3000000HZ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，如果没有设置，系统默认是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1000HZ</a:t>
            </a: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3779912" y="1800707"/>
            <a:ext cx="4896544" cy="801111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PWM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模块类别指令中，用于初始化设置引脚 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PWM 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频率和占空比。</a:t>
            </a:r>
            <a:r>
              <a:rPr lang="zh-CN" altLang="en-US" sz="1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这里需要注意占空比，系统配置里有一个 </a:t>
            </a:r>
            <a:r>
              <a:rPr lang="en-US" altLang="zh-CN" sz="1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PWM </a:t>
            </a:r>
            <a:r>
              <a:rPr lang="zh-CN" altLang="en-US" sz="1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最大占空比的模块，我们设置的占空比为和这个最大占空比的比值。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771550"/>
            <a:ext cx="2905125" cy="5810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94" y="1352575"/>
            <a:ext cx="4629696" cy="5437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494" y="2525936"/>
            <a:ext cx="3618409" cy="474673"/>
          </a:xfrm>
          <a:prstGeom prst="rect">
            <a:avLst/>
          </a:prstGeom>
        </p:spPr>
      </p:pic>
      <p:sp>
        <p:nvSpPr>
          <p:cNvPr id="12" name="矩形 47"/>
          <p:cNvSpPr>
            <a:spLocks noChangeArrowheads="1"/>
          </p:cNvSpPr>
          <p:nvPr/>
        </p:nvSpPr>
        <p:spPr bwMode="auto">
          <a:xfrm>
            <a:off x="3809548" y="3006351"/>
            <a:ext cx="4896544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PWM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模块类别指令中，用于调整设置引脚 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PWM 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的占空比。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757" y="3380413"/>
            <a:ext cx="4522930" cy="398146"/>
          </a:xfrm>
          <a:prstGeom prst="rect">
            <a:avLst/>
          </a:prstGeom>
        </p:spPr>
      </p:pic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3923928" y="3734518"/>
            <a:ext cx="4896544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PWM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模块类别指令中，用于调整设置引脚 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PWM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的频率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和占空比。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283968" y="2736578"/>
            <a:ext cx="3816424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3892790" y="2127833"/>
            <a:ext cx="449563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2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PWM</a:t>
            </a:r>
            <a:r>
              <a:rPr lang="zh-CN" altLang="en-US" sz="32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控制马达、蜂鸣器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600" kern="0" dirty="0">
                  <a:solidFill>
                    <a:srgbClr val="4D4D4D"/>
                  </a:solidFill>
                  <a:cs typeface="Arial" panose="020B0604020202020204" pitchFamily="34" charset="0"/>
                </a:rPr>
                <a:t>03</a:t>
              </a:r>
              <a:endParaRPr lang="zh-CN" altLang="en-US" sz="1300" kern="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000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0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PART</a:t>
              </a:r>
              <a:endParaRPr lang="en-US" altLang="zh-CN" sz="38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6" name="TextBox 11"/>
          <p:cNvSpPr txBox="1"/>
          <p:nvPr/>
        </p:nvSpPr>
        <p:spPr>
          <a:xfrm>
            <a:off x="4418383" y="2803352"/>
            <a:ext cx="1382941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马达和蜂鸣器引脚</a:t>
            </a:r>
          </a:p>
        </p:txBody>
      </p:sp>
      <p:sp>
        <p:nvSpPr>
          <p:cNvPr id="27" name="TextBox 4"/>
          <p:cNvSpPr txBox="1"/>
          <p:nvPr/>
        </p:nvSpPr>
        <p:spPr>
          <a:xfrm>
            <a:off x="5943295" y="2803352"/>
            <a:ext cx="677619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电路图</a:t>
            </a:r>
          </a:p>
        </p:txBody>
      </p:sp>
      <p:sp>
        <p:nvSpPr>
          <p:cNvPr id="28" name="TextBox 11"/>
          <p:cNvSpPr txBox="1"/>
          <p:nvPr/>
        </p:nvSpPr>
        <p:spPr>
          <a:xfrm>
            <a:off x="4418382" y="3056896"/>
            <a:ext cx="818684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程序实现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3"/>
          <p:cNvSpPr/>
          <p:nvPr/>
        </p:nvSpPr>
        <p:spPr>
          <a:xfrm>
            <a:off x="827584" y="1152571"/>
            <a:ext cx="3010707" cy="3729466"/>
          </a:xfrm>
          <a:prstGeom prst="roundRect">
            <a:avLst>
              <a:gd name="adj" fmla="val 3967"/>
            </a:avLst>
          </a:pr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177938" y="1152570"/>
            <a:ext cx="3126674" cy="3723831"/>
          </a:xfrm>
          <a:prstGeom prst="rect">
            <a:avLst/>
          </a:prstGeom>
          <a:solidFill>
            <a:srgbClr val="FF9999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54" y="1203598"/>
            <a:ext cx="2271913" cy="3593037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4951947" y="2869311"/>
            <a:ext cx="323116" cy="2275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2294" y="19742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马达和蜂鸣器引脚</a:t>
            </a: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752181" y="746960"/>
            <a:ext cx="6912768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基于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STC8H8K64U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芯片的天问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51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板载了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2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个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PWM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控制的传感器，分别是马达、蜂鸣器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18" y="1275606"/>
            <a:ext cx="1949068" cy="333520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353295" y="3124904"/>
            <a:ext cx="374160" cy="26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60106" y="2772350"/>
            <a:ext cx="232539" cy="26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32908" y="3117958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马达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002879" y="2738506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蜂鸣器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5938" y="3201559"/>
            <a:ext cx="323116" cy="154987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6103783" y="2450612"/>
            <a:ext cx="11464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蜂鸣器</a:t>
            </a:r>
            <a:r>
              <a:rPr lang="en-US" altLang="zh-CN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BUZZER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P00---PWM5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080132" y="3124904"/>
            <a:ext cx="1072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马达</a:t>
            </a:r>
            <a:r>
              <a:rPr lang="en-US" altLang="zh-CN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P27---PWM4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2492645" y="2883680"/>
            <a:ext cx="567187" cy="194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1271</Words>
  <Application>Microsoft Office PowerPoint</Application>
  <PresentationFormat>全屏显示(16:9)</PresentationFormat>
  <Paragraphs>112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宋体</vt:lpstr>
      <vt:lpstr>微软雅黑</vt:lpstr>
      <vt:lpstr>Arial</vt:lpstr>
      <vt:lpstr>Calibri</vt:lpstr>
      <vt:lpstr>webwppDefTheme</vt:lpstr>
      <vt:lpstr>Office 主题​​</vt:lpstr>
      <vt:lpstr>1_Office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好好搭搭</cp:lastModifiedBy>
  <cp:revision>1</cp:revision>
  <dcterms:created xsi:type="dcterms:W3CDTF">2021-02-05T01:43:23Z</dcterms:created>
  <dcterms:modified xsi:type="dcterms:W3CDTF">2021-02-05T03:19:29Z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2052-0.0.0.0</vt:lpwstr>
  </property>
</Properties>
</file>